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Lst>
  <p:sldSz cx="18288000" cy="10287000"/>
  <p:notesSz cx="6858000" cy="9144000"/>
  <p:embeddedFontLst>
    <p:embeddedFont>
      <p:font typeface="Days" charset="1" panose="02000505050000020004"/>
      <p:regular r:id="rId16"/>
    </p:embeddedFont>
    <p:embeddedFont>
      <p:font typeface="Open Sauce Medium" charset="1" panose="00000600000000000000"/>
      <p:regular r:id="rId17"/>
    </p:embeddedFont>
    <p:embeddedFont>
      <p:font typeface="Agrandir Narrow Bold" charset="1" panose="00000806000000000000"/>
      <p:regular r:id="rId18"/>
    </p:embeddedFont>
    <p:embeddedFont>
      <p:font typeface="Open Sauce Light" charset="1" panose="00000400000000000000"/>
      <p:regular r:id="rId19"/>
    </p:embeddedFont>
    <p:embeddedFont>
      <p:font typeface="Open Sauce" charset="1" panose="00000500000000000000"/>
      <p:regular r:id="rId20"/>
    </p:embeddedFont>
    <p:embeddedFont>
      <p:font typeface="Agrandir Narrow" charset="1" panose="00000506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svg>
</file>

<file path=ppt/media/image12.jpeg>
</file>

<file path=ppt/media/image2.png>
</file>

<file path=ppt/media/image3.png>
</file>

<file path=ppt/media/image4.sv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https://www.bajajfinserv.in/investments/fixed-deposit" TargetMode="External" Type="http://schemas.openxmlformats.org/officeDocument/2006/relationships/hyperlink"/></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8.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png" Type="http://schemas.openxmlformats.org/officeDocument/2006/relationships/image"/><Relationship Id="rId3" Target="../media/image4.svg" Type="http://schemas.openxmlformats.org/officeDocument/2006/relationships/image"/><Relationship Id="rId4" Target="../media/image9.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 Id="rId3" Target="../media/image11.svg" Type="http://schemas.openxmlformats.org/officeDocument/2006/relationships/image"/><Relationship Id="rId4" Target="../media/image12.jpe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47453">
            <a:off x="-212140" y="-387358"/>
            <a:ext cx="18712279" cy="11061715"/>
          </a:xfrm>
          <a:custGeom>
            <a:avLst/>
            <a:gdLst/>
            <a:ahLst/>
            <a:cxnLst/>
            <a:rect r="r" b="b" t="t" l="l"/>
            <a:pathLst>
              <a:path h="11061715" w="18712279">
                <a:moveTo>
                  <a:pt x="441100" y="0"/>
                </a:moveTo>
                <a:lnTo>
                  <a:pt x="18712280" y="784177"/>
                </a:lnTo>
                <a:lnTo>
                  <a:pt x="18271180" y="11061716"/>
                </a:lnTo>
                <a:lnTo>
                  <a:pt x="0" y="10277539"/>
                </a:lnTo>
                <a:lnTo>
                  <a:pt x="441100" y="0"/>
                </a:lnTo>
                <a:close/>
              </a:path>
            </a:pathLst>
          </a:custGeom>
          <a:blipFill>
            <a:blip r:embed="rId2"/>
            <a:stretch>
              <a:fillRect l="-9549" t="-14710" r="-62593" b="-49091"/>
            </a:stretch>
          </a:blipFill>
        </p:spPr>
      </p:sp>
      <p:sp>
        <p:nvSpPr>
          <p:cNvPr name="AutoShape 3" id="3"/>
          <p:cNvSpPr/>
          <p:nvPr/>
        </p:nvSpPr>
        <p:spPr>
          <a:xfrm>
            <a:off x="1564160" y="6931968"/>
            <a:ext cx="9526284" cy="0"/>
          </a:xfrm>
          <a:prstGeom prst="line">
            <a:avLst/>
          </a:prstGeom>
          <a:ln cap="rnd" w="76200">
            <a:solidFill>
              <a:srgbClr val="F5F5F5"/>
            </a:solidFill>
            <a:prstDash val="solid"/>
            <a:headEnd type="none" len="sm" w="sm"/>
            <a:tailEnd type="none" len="sm" w="sm"/>
          </a:ln>
        </p:spPr>
      </p:sp>
      <p:sp>
        <p:nvSpPr>
          <p:cNvPr name="TextBox 4" id="4"/>
          <p:cNvSpPr txBox="true"/>
          <p:nvPr/>
        </p:nvSpPr>
        <p:spPr>
          <a:xfrm rot="0">
            <a:off x="1564160" y="3648668"/>
            <a:ext cx="9118379" cy="1286455"/>
          </a:xfrm>
          <a:prstGeom prst="rect">
            <a:avLst/>
          </a:prstGeom>
        </p:spPr>
        <p:txBody>
          <a:bodyPr anchor="t" rtlCol="false" tIns="0" lIns="0" bIns="0" rIns="0">
            <a:spAutoFit/>
          </a:bodyPr>
          <a:lstStyle/>
          <a:p>
            <a:pPr algn="just">
              <a:lnSpc>
                <a:spcPts val="9950"/>
              </a:lnSpc>
            </a:pPr>
            <a:r>
              <a:rPr lang="en-US" sz="9045" spc="334">
                <a:solidFill>
                  <a:srgbClr val="FFFFFF"/>
                </a:solidFill>
                <a:latin typeface="Days"/>
              </a:rPr>
              <a:t>NREGA</a:t>
            </a:r>
          </a:p>
        </p:txBody>
      </p:sp>
      <p:sp>
        <p:nvSpPr>
          <p:cNvPr name="TextBox 5" id="5"/>
          <p:cNvSpPr txBox="true"/>
          <p:nvPr/>
        </p:nvSpPr>
        <p:spPr>
          <a:xfrm rot="0">
            <a:off x="1564160" y="5013259"/>
            <a:ext cx="10375827" cy="1715229"/>
          </a:xfrm>
          <a:prstGeom prst="rect">
            <a:avLst/>
          </a:prstGeom>
        </p:spPr>
        <p:txBody>
          <a:bodyPr anchor="t" rtlCol="false" tIns="0" lIns="0" bIns="0" rIns="0">
            <a:spAutoFit/>
          </a:bodyPr>
          <a:lstStyle/>
          <a:p>
            <a:pPr algn="just">
              <a:lnSpc>
                <a:spcPts val="13263"/>
              </a:lnSpc>
            </a:pPr>
            <a:r>
              <a:rPr lang="en-US" sz="12057" spc="868">
                <a:solidFill>
                  <a:srgbClr val="FFFFFF"/>
                </a:solidFill>
                <a:latin typeface="Open Sauce Medium"/>
              </a:rPr>
              <a:t>ANALYSIS</a:t>
            </a:r>
          </a:p>
        </p:txBody>
      </p:sp>
      <p:sp>
        <p:nvSpPr>
          <p:cNvPr name="TextBox 6" id="6"/>
          <p:cNvSpPr txBox="true"/>
          <p:nvPr/>
        </p:nvSpPr>
        <p:spPr>
          <a:xfrm rot="0">
            <a:off x="1619281" y="7254681"/>
            <a:ext cx="5132793" cy="352709"/>
          </a:xfrm>
          <a:prstGeom prst="rect">
            <a:avLst/>
          </a:prstGeom>
        </p:spPr>
        <p:txBody>
          <a:bodyPr anchor="t" rtlCol="false" tIns="0" lIns="0" bIns="0" rIns="0">
            <a:spAutoFit/>
          </a:bodyPr>
          <a:lstStyle/>
          <a:p>
            <a:pPr algn="l">
              <a:lnSpc>
                <a:spcPts val="2351"/>
              </a:lnSpc>
            </a:pPr>
            <a:r>
              <a:rPr lang="en-US" sz="2137" spc="181">
                <a:solidFill>
                  <a:srgbClr val="FFFFFF"/>
                </a:solidFill>
                <a:latin typeface="Agrandir Narrow Bold"/>
              </a:rPr>
              <a:t>IN  Power BI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10800000">
            <a:off x="0" y="0"/>
            <a:ext cx="18288000" cy="10287000"/>
          </a:xfrm>
          <a:custGeom>
            <a:avLst/>
            <a:gdLst/>
            <a:ahLst/>
            <a:cxnLst/>
            <a:rect r="r" b="b" t="t" l="l"/>
            <a:pathLst>
              <a:path h="10287000" w="18288000">
                <a:moveTo>
                  <a:pt x="18288000" y="10287000"/>
                </a:moveTo>
                <a:lnTo>
                  <a:pt x="0" y="10287000"/>
                </a:lnTo>
                <a:lnTo>
                  <a:pt x="0" y="0"/>
                </a:lnTo>
                <a:lnTo>
                  <a:pt x="18288000" y="0"/>
                </a:lnTo>
                <a:lnTo>
                  <a:pt x="18288000" y="10287000"/>
                </a:lnTo>
                <a:close/>
              </a:path>
            </a:pathLst>
          </a:custGeom>
          <a:blipFill>
            <a:blip r:embed="rId2"/>
            <a:stretch>
              <a:fillRect l="0" t="0" r="0" b="0"/>
            </a:stretch>
          </a:blipFill>
        </p:spPr>
      </p:sp>
      <p:sp>
        <p:nvSpPr>
          <p:cNvPr name="AutoShape 3" id="3"/>
          <p:cNvSpPr/>
          <p:nvPr/>
        </p:nvSpPr>
        <p:spPr>
          <a:xfrm flipV="true">
            <a:off x="1637793" y="-386531"/>
            <a:ext cx="0" cy="11126024"/>
          </a:xfrm>
          <a:prstGeom prst="line">
            <a:avLst/>
          </a:prstGeom>
          <a:ln cap="flat" w="38100">
            <a:solidFill>
              <a:srgbClr val="F5F5F5"/>
            </a:solidFill>
            <a:prstDash val="solid"/>
            <a:headEnd type="none" len="sm" w="sm"/>
            <a:tailEnd type="none" len="sm" w="sm"/>
          </a:ln>
        </p:spPr>
      </p:sp>
      <p:grpSp>
        <p:nvGrpSpPr>
          <p:cNvPr name="Group 4" id="4"/>
          <p:cNvGrpSpPr/>
          <p:nvPr/>
        </p:nvGrpSpPr>
        <p:grpSpPr>
          <a:xfrm rot="0">
            <a:off x="9970905" y="1120721"/>
            <a:ext cx="6880678" cy="1674763"/>
            <a:chOff x="0" y="0"/>
            <a:chExt cx="1812195" cy="441090"/>
          </a:xfrm>
        </p:grpSpPr>
        <p:sp>
          <p:nvSpPr>
            <p:cNvPr name="Freeform 5" id="5"/>
            <p:cNvSpPr/>
            <p:nvPr/>
          </p:nvSpPr>
          <p:spPr>
            <a:xfrm flipH="false" flipV="false" rot="0">
              <a:off x="0" y="0"/>
              <a:ext cx="1812195" cy="441090"/>
            </a:xfrm>
            <a:custGeom>
              <a:avLst/>
              <a:gdLst/>
              <a:ahLst/>
              <a:cxnLst/>
              <a:rect r="r" b="b" t="t" l="l"/>
              <a:pathLst>
                <a:path h="441090" w="1812195">
                  <a:moveTo>
                    <a:pt x="0" y="0"/>
                  </a:moveTo>
                  <a:lnTo>
                    <a:pt x="1812195" y="0"/>
                  </a:lnTo>
                  <a:lnTo>
                    <a:pt x="1812195" y="441090"/>
                  </a:lnTo>
                  <a:lnTo>
                    <a:pt x="0" y="441090"/>
                  </a:lnTo>
                  <a:close/>
                </a:path>
              </a:pathLst>
            </a:custGeom>
            <a:solidFill>
              <a:srgbClr val="000000">
                <a:alpha val="0"/>
              </a:srgbClr>
            </a:solidFill>
            <a:ln w="38100" cap="sq">
              <a:solidFill>
                <a:srgbClr val="F5F5F5"/>
              </a:solidFill>
              <a:prstDash val="solid"/>
              <a:miter/>
            </a:ln>
          </p:spPr>
        </p:sp>
        <p:sp>
          <p:nvSpPr>
            <p:cNvPr name="TextBox 6" id="6"/>
            <p:cNvSpPr txBox="true"/>
            <p:nvPr/>
          </p:nvSpPr>
          <p:spPr>
            <a:xfrm>
              <a:off x="0" y="-28575"/>
              <a:ext cx="1812195" cy="469665"/>
            </a:xfrm>
            <a:prstGeom prst="rect">
              <a:avLst/>
            </a:prstGeom>
          </p:spPr>
          <p:txBody>
            <a:bodyPr anchor="ctr" rtlCol="false" tIns="50800" lIns="50800" bIns="50800" rIns="50800"/>
            <a:lstStyle/>
            <a:p>
              <a:pPr algn="ctr">
                <a:lnSpc>
                  <a:spcPts val="1869"/>
                </a:lnSpc>
              </a:pPr>
            </a:p>
          </p:txBody>
        </p:sp>
      </p:grpSp>
      <p:sp>
        <p:nvSpPr>
          <p:cNvPr name="TextBox 7" id="7"/>
          <p:cNvSpPr txBox="true"/>
          <p:nvPr/>
        </p:nvSpPr>
        <p:spPr>
          <a:xfrm rot="0">
            <a:off x="9408701" y="1632139"/>
            <a:ext cx="7442881" cy="937102"/>
          </a:xfrm>
          <a:prstGeom prst="rect">
            <a:avLst/>
          </a:prstGeom>
        </p:spPr>
        <p:txBody>
          <a:bodyPr anchor="t" rtlCol="false" tIns="0" lIns="0" bIns="0" rIns="0">
            <a:spAutoFit/>
          </a:bodyPr>
          <a:lstStyle/>
          <a:p>
            <a:pPr algn="r">
              <a:lnSpc>
                <a:spcPts val="7237"/>
              </a:lnSpc>
            </a:pPr>
            <a:r>
              <a:rPr lang="en-US" sz="6579" spc="263">
                <a:solidFill>
                  <a:srgbClr val="FFFFFF"/>
                </a:solidFill>
                <a:latin typeface="Open Sauce Medium"/>
              </a:rPr>
              <a:t>CONCLUSION</a:t>
            </a:r>
          </a:p>
        </p:txBody>
      </p:sp>
      <p:sp>
        <p:nvSpPr>
          <p:cNvPr name="TextBox 8" id="8"/>
          <p:cNvSpPr txBox="true"/>
          <p:nvPr/>
        </p:nvSpPr>
        <p:spPr>
          <a:xfrm rot="0">
            <a:off x="8985428" y="3869657"/>
            <a:ext cx="9039007" cy="3649533"/>
          </a:xfrm>
          <a:prstGeom prst="rect">
            <a:avLst/>
          </a:prstGeom>
        </p:spPr>
        <p:txBody>
          <a:bodyPr anchor="t" rtlCol="false" tIns="0" lIns="0" bIns="0" rIns="0">
            <a:spAutoFit/>
          </a:bodyPr>
          <a:lstStyle/>
          <a:p>
            <a:pPr algn="l">
              <a:lnSpc>
                <a:spcPts val="2601"/>
              </a:lnSpc>
            </a:pPr>
            <a:r>
              <a:rPr lang="en-US" sz="2364" spc="201">
                <a:solidFill>
                  <a:srgbClr val="FFFFFF"/>
                </a:solidFill>
                <a:latin typeface="Agrandir Narrow"/>
              </a:rPr>
              <a:t>With the help of visualization and careful analysis I came to know the area of improvements and the things NREGA scheme lacks.</a:t>
            </a:r>
          </a:p>
          <a:p>
            <a:pPr algn="l">
              <a:lnSpc>
                <a:spcPts val="2601"/>
              </a:lnSpc>
            </a:pPr>
            <a:r>
              <a:rPr lang="en-US" sz="2364" spc="201">
                <a:solidFill>
                  <a:srgbClr val="FFFFFF"/>
                </a:solidFill>
                <a:latin typeface="Agrandir Narrow"/>
              </a:rPr>
              <a:t>To improve those things govt should provide equal opportunity to both</a:t>
            </a:r>
          </a:p>
          <a:p>
            <a:pPr algn="l">
              <a:lnSpc>
                <a:spcPts val="2601"/>
              </a:lnSpc>
            </a:pPr>
            <a:r>
              <a:rPr lang="en-US" sz="2364" spc="201">
                <a:solidFill>
                  <a:srgbClr val="FFFFFF"/>
                </a:solidFill>
                <a:latin typeface="Agrandir Narrow"/>
              </a:rPr>
              <a:t> SC &amp; ST people.</a:t>
            </a:r>
          </a:p>
          <a:p>
            <a:pPr algn="l">
              <a:lnSpc>
                <a:spcPts val="2601"/>
              </a:lnSpc>
            </a:pPr>
            <a:r>
              <a:rPr lang="en-US" sz="2364" spc="201">
                <a:solidFill>
                  <a:srgbClr val="FFFFFF"/>
                </a:solidFill>
                <a:latin typeface="Agrandir Narrow"/>
              </a:rPr>
              <a:t>More budget should be given to states like Ladakh, West Bengal, etc.</a:t>
            </a:r>
          </a:p>
          <a:p>
            <a:pPr algn="l">
              <a:lnSpc>
                <a:spcPts val="2601"/>
              </a:lnSpc>
            </a:pPr>
            <a:r>
              <a:rPr lang="en-US" sz="2364" spc="201">
                <a:solidFill>
                  <a:srgbClr val="FFFFFF"/>
                </a:solidFill>
                <a:latin typeface="Agrandir Narrow"/>
              </a:rPr>
              <a:t>The gap between ongoing and  completed work should reduce.</a:t>
            </a:r>
          </a:p>
          <a:p>
            <a:pPr algn="l">
              <a:lnSpc>
                <a:spcPts val="2601"/>
              </a:lnSpc>
            </a:pPr>
            <a:r>
              <a:rPr lang="en-US" sz="2364" spc="201">
                <a:solidFill>
                  <a:srgbClr val="FFFFFF"/>
                </a:solidFill>
                <a:latin typeface="Agrandir Narrow"/>
              </a:rPr>
              <a:t>Job cards should get issued as  per requirement.</a:t>
            </a:r>
            <a:r>
              <a:rPr lang="en-US" sz="2364" spc="201">
                <a:solidFill>
                  <a:srgbClr val="FFFFFF"/>
                </a:solidFill>
                <a:latin typeface="Agrandir Narrow Bold"/>
              </a:rPr>
              <a:t> </a:t>
            </a:r>
          </a:p>
        </p:txBody>
      </p:sp>
      <p:sp>
        <p:nvSpPr>
          <p:cNvPr name="AutoShape 9" id="9"/>
          <p:cNvSpPr/>
          <p:nvPr/>
        </p:nvSpPr>
        <p:spPr>
          <a:xfrm flipH="true" flipV="true">
            <a:off x="7099882" y="3061457"/>
            <a:ext cx="11188118" cy="0"/>
          </a:xfrm>
          <a:prstGeom prst="line">
            <a:avLst/>
          </a:prstGeom>
          <a:ln cap="flat" w="38100">
            <a:solidFill>
              <a:srgbClr val="B5366B"/>
            </a:solidFill>
            <a:prstDash val="solid"/>
            <a:headEnd type="none" len="sm" w="sm"/>
            <a:tailEnd type="none" len="sm" w="sm"/>
          </a:ln>
        </p:spPr>
      </p:sp>
      <p:sp>
        <p:nvSpPr>
          <p:cNvPr name="TextBox 10" id="10"/>
          <p:cNvSpPr txBox="true"/>
          <p:nvPr/>
        </p:nvSpPr>
        <p:spPr>
          <a:xfrm rot="0">
            <a:off x="8610638" y="9024208"/>
            <a:ext cx="9039007" cy="411033"/>
          </a:xfrm>
          <a:prstGeom prst="rect">
            <a:avLst/>
          </a:prstGeom>
        </p:spPr>
        <p:txBody>
          <a:bodyPr anchor="t" rtlCol="false" tIns="0" lIns="0" bIns="0" rIns="0">
            <a:spAutoFit/>
          </a:bodyPr>
          <a:lstStyle/>
          <a:p>
            <a:pPr algn="ctr">
              <a:lnSpc>
                <a:spcPts val="2601"/>
              </a:lnSpc>
            </a:pPr>
            <a:r>
              <a:rPr lang="en-US" sz="2364" spc="201">
                <a:solidFill>
                  <a:srgbClr val="FFFFFF"/>
                </a:solidFill>
                <a:latin typeface="Agrandir Narrow Bold"/>
              </a:rPr>
              <a:t>THANKYOU!!! </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53356" t="-19866" r="-347" b="-33836"/>
            </a:stretch>
          </a:blipFill>
        </p:spPr>
      </p:sp>
      <p:sp>
        <p:nvSpPr>
          <p:cNvPr name="AutoShape 3" id="3"/>
          <p:cNvSpPr/>
          <p:nvPr/>
        </p:nvSpPr>
        <p:spPr>
          <a:xfrm flipH="true">
            <a:off x="3838745" y="4174609"/>
            <a:ext cx="10610668" cy="53684"/>
          </a:xfrm>
          <a:prstGeom prst="line">
            <a:avLst/>
          </a:prstGeom>
          <a:ln cap="flat" w="76200">
            <a:solidFill>
              <a:srgbClr val="F5F5F5"/>
            </a:solidFill>
            <a:prstDash val="solid"/>
            <a:headEnd type="none" len="sm" w="sm"/>
            <a:tailEnd type="none" len="sm" w="sm"/>
          </a:ln>
        </p:spPr>
      </p:sp>
      <p:sp>
        <p:nvSpPr>
          <p:cNvPr name="TextBox 4" id="4"/>
          <p:cNvSpPr txBox="true"/>
          <p:nvPr/>
        </p:nvSpPr>
        <p:spPr>
          <a:xfrm rot="0">
            <a:off x="3838649" y="1977800"/>
            <a:ext cx="10610702" cy="774700"/>
          </a:xfrm>
          <a:prstGeom prst="rect">
            <a:avLst/>
          </a:prstGeom>
        </p:spPr>
        <p:txBody>
          <a:bodyPr anchor="t" rtlCol="false" tIns="0" lIns="0" bIns="0" rIns="0">
            <a:spAutoFit/>
          </a:bodyPr>
          <a:lstStyle/>
          <a:p>
            <a:pPr algn="ctr">
              <a:lnSpc>
                <a:spcPts val="6049"/>
              </a:lnSpc>
            </a:pPr>
            <a:r>
              <a:rPr lang="en-US" sz="5499" spc="175">
                <a:solidFill>
                  <a:srgbClr val="FFFFFF"/>
                </a:solidFill>
                <a:latin typeface="Days"/>
              </a:rPr>
              <a:t>Table of</a:t>
            </a:r>
          </a:p>
        </p:txBody>
      </p:sp>
      <p:sp>
        <p:nvSpPr>
          <p:cNvPr name="TextBox 5" id="5"/>
          <p:cNvSpPr txBox="true"/>
          <p:nvPr/>
        </p:nvSpPr>
        <p:spPr>
          <a:xfrm rot="0">
            <a:off x="3713044" y="5572338"/>
            <a:ext cx="2097071" cy="319278"/>
          </a:xfrm>
          <a:prstGeom prst="rect">
            <a:avLst/>
          </a:prstGeom>
        </p:spPr>
        <p:txBody>
          <a:bodyPr anchor="t" rtlCol="false" tIns="0" lIns="0" bIns="0" rIns="0">
            <a:spAutoFit/>
          </a:bodyPr>
          <a:lstStyle/>
          <a:p>
            <a:pPr algn="ctr">
              <a:lnSpc>
                <a:spcPts val="2646"/>
              </a:lnSpc>
            </a:pPr>
            <a:r>
              <a:rPr lang="en-US" sz="1800">
                <a:solidFill>
                  <a:srgbClr val="FFFFFF"/>
                </a:solidFill>
                <a:latin typeface="Open Sauce Light"/>
              </a:rPr>
              <a:t>Introduction</a:t>
            </a:r>
          </a:p>
        </p:txBody>
      </p:sp>
      <p:sp>
        <p:nvSpPr>
          <p:cNvPr name="TextBox 6" id="6"/>
          <p:cNvSpPr txBox="true"/>
          <p:nvPr/>
        </p:nvSpPr>
        <p:spPr>
          <a:xfrm rot="0">
            <a:off x="3628807" y="4643028"/>
            <a:ext cx="2265543" cy="784225"/>
          </a:xfrm>
          <a:prstGeom prst="rect">
            <a:avLst/>
          </a:prstGeom>
        </p:spPr>
        <p:txBody>
          <a:bodyPr anchor="t" rtlCol="false" tIns="0" lIns="0" bIns="0" rIns="0">
            <a:spAutoFit/>
          </a:bodyPr>
          <a:lstStyle/>
          <a:p>
            <a:pPr algn="ctr">
              <a:lnSpc>
                <a:spcPts val="6049"/>
              </a:lnSpc>
            </a:pPr>
            <a:r>
              <a:rPr lang="en-US" sz="5499" spc="175">
                <a:solidFill>
                  <a:srgbClr val="FFFFFF"/>
                </a:solidFill>
                <a:latin typeface="Open Sauce Medium"/>
              </a:rPr>
              <a:t>01</a:t>
            </a:r>
          </a:p>
        </p:txBody>
      </p:sp>
      <p:sp>
        <p:nvSpPr>
          <p:cNvPr name="TextBox 7" id="7"/>
          <p:cNvSpPr txBox="true"/>
          <p:nvPr/>
        </p:nvSpPr>
        <p:spPr>
          <a:xfrm rot="0">
            <a:off x="6494264" y="4643028"/>
            <a:ext cx="2265543" cy="784225"/>
          </a:xfrm>
          <a:prstGeom prst="rect">
            <a:avLst/>
          </a:prstGeom>
        </p:spPr>
        <p:txBody>
          <a:bodyPr anchor="t" rtlCol="false" tIns="0" lIns="0" bIns="0" rIns="0">
            <a:spAutoFit/>
          </a:bodyPr>
          <a:lstStyle/>
          <a:p>
            <a:pPr algn="ctr">
              <a:lnSpc>
                <a:spcPts val="6049"/>
              </a:lnSpc>
            </a:pPr>
            <a:r>
              <a:rPr lang="en-US" sz="5499" spc="175">
                <a:solidFill>
                  <a:srgbClr val="FFFFFF"/>
                </a:solidFill>
                <a:latin typeface="Open Sauce Medium"/>
              </a:rPr>
              <a:t>02</a:t>
            </a:r>
          </a:p>
        </p:txBody>
      </p:sp>
      <p:sp>
        <p:nvSpPr>
          <p:cNvPr name="TextBox 8" id="8"/>
          <p:cNvSpPr txBox="true"/>
          <p:nvPr/>
        </p:nvSpPr>
        <p:spPr>
          <a:xfrm rot="0">
            <a:off x="9426884" y="4643028"/>
            <a:ext cx="2265543" cy="784225"/>
          </a:xfrm>
          <a:prstGeom prst="rect">
            <a:avLst/>
          </a:prstGeom>
        </p:spPr>
        <p:txBody>
          <a:bodyPr anchor="t" rtlCol="false" tIns="0" lIns="0" bIns="0" rIns="0">
            <a:spAutoFit/>
          </a:bodyPr>
          <a:lstStyle/>
          <a:p>
            <a:pPr algn="ctr">
              <a:lnSpc>
                <a:spcPts val="6049"/>
              </a:lnSpc>
            </a:pPr>
            <a:r>
              <a:rPr lang="en-US" sz="5499" spc="175">
                <a:solidFill>
                  <a:srgbClr val="FFFFFF"/>
                </a:solidFill>
                <a:latin typeface="Open Sauce Medium"/>
              </a:rPr>
              <a:t>03</a:t>
            </a:r>
          </a:p>
        </p:txBody>
      </p:sp>
      <p:sp>
        <p:nvSpPr>
          <p:cNvPr name="TextBox 9" id="9"/>
          <p:cNvSpPr txBox="true"/>
          <p:nvPr/>
        </p:nvSpPr>
        <p:spPr>
          <a:xfrm rot="0">
            <a:off x="12359177" y="4643028"/>
            <a:ext cx="2265543" cy="784225"/>
          </a:xfrm>
          <a:prstGeom prst="rect">
            <a:avLst/>
          </a:prstGeom>
        </p:spPr>
        <p:txBody>
          <a:bodyPr anchor="t" rtlCol="false" tIns="0" lIns="0" bIns="0" rIns="0">
            <a:spAutoFit/>
          </a:bodyPr>
          <a:lstStyle/>
          <a:p>
            <a:pPr algn="ctr">
              <a:lnSpc>
                <a:spcPts val="6049"/>
              </a:lnSpc>
            </a:pPr>
            <a:r>
              <a:rPr lang="en-US" sz="5499" spc="175">
                <a:solidFill>
                  <a:srgbClr val="FFFFFF"/>
                </a:solidFill>
                <a:latin typeface="Open Sauce Medium"/>
              </a:rPr>
              <a:t>04</a:t>
            </a:r>
          </a:p>
        </p:txBody>
      </p:sp>
      <p:sp>
        <p:nvSpPr>
          <p:cNvPr name="TextBox 10" id="10"/>
          <p:cNvSpPr txBox="true"/>
          <p:nvPr/>
        </p:nvSpPr>
        <p:spPr>
          <a:xfrm rot="0">
            <a:off x="6662736" y="5572338"/>
            <a:ext cx="2097071" cy="319278"/>
          </a:xfrm>
          <a:prstGeom prst="rect">
            <a:avLst/>
          </a:prstGeom>
        </p:spPr>
        <p:txBody>
          <a:bodyPr anchor="t" rtlCol="false" tIns="0" lIns="0" bIns="0" rIns="0">
            <a:spAutoFit/>
          </a:bodyPr>
          <a:lstStyle/>
          <a:p>
            <a:pPr algn="ctr">
              <a:lnSpc>
                <a:spcPts val="2646"/>
              </a:lnSpc>
            </a:pPr>
            <a:r>
              <a:rPr lang="en-US" sz="1800">
                <a:solidFill>
                  <a:srgbClr val="FFFFFF"/>
                </a:solidFill>
                <a:latin typeface="Open Sauce Light"/>
              </a:rPr>
              <a:t>Dataset Overview</a:t>
            </a:r>
          </a:p>
        </p:txBody>
      </p:sp>
      <p:sp>
        <p:nvSpPr>
          <p:cNvPr name="TextBox 11" id="11"/>
          <p:cNvSpPr txBox="true"/>
          <p:nvPr/>
        </p:nvSpPr>
        <p:spPr>
          <a:xfrm rot="0">
            <a:off x="9612429" y="5572338"/>
            <a:ext cx="2097071" cy="319278"/>
          </a:xfrm>
          <a:prstGeom prst="rect">
            <a:avLst/>
          </a:prstGeom>
        </p:spPr>
        <p:txBody>
          <a:bodyPr anchor="t" rtlCol="false" tIns="0" lIns="0" bIns="0" rIns="0">
            <a:spAutoFit/>
          </a:bodyPr>
          <a:lstStyle/>
          <a:p>
            <a:pPr algn="ctr">
              <a:lnSpc>
                <a:spcPts val="2646"/>
              </a:lnSpc>
            </a:pPr>
            <a:r>
              <a:rPr lang="en-US" sz="1800">
                <a:solidFill>
                  <a:srgbClr val="FFFFFF"/>
                </a:solidFill>
                <a:latin typeface="Open Sauce Light"/>
              </a:rPr>
              <a:t>Objective</a:t>
            </a:r>
          </a:p>
        </p:txBody>
      </p:sp>
      <p:sp>
        <p:nvSpPr>
          <p:cNvPr name="TextBox 12" id="12"/>
          <p:cNvSpPr txBox="true"/>
          <p:nvPr/>
        </p:nvSpPr>
        <p:spPr>
          <a:xfrm rot="0">
            <a:off x="12562122" y="5572338"/>
            <a:ext cx="2097071" cy="319278"/>
          </a:xfrm>
          <a:prstGeom prst="rect">
            <a:avLst/>
          </a:prstGeom>
        </p:spPr>
        <p:txBody>
          <a:bodyPr anchor="t" rtlCol="false" tIns="0" lIns="0" bIns="0" rIns="0">
            <a:spAutoFit/>
          </a:bodyPr>
          <a:lstStyle/>
          <a:p>
            <a:pPr algn="ctr">
              <a:lnSpc>
                <a:spcPts val="2646"/>
              </a:lnSpc>
            </a:pPr>
            <a:r>
              <a:rPr lang="en-US" sz="1800">
                <a:solidFill>
                  <a:srgbClr val="FFFFFF"/>
                </a:solidFill>
                <a:latin typeface="Open Sauce Light"/>
              </a:rPr>
              <a:t>Importing data</a:t>
            </a:r>
          </a:p>
        </p:txBody>
      </p:sp>
      <p:sp>
        <p:nvSpPr>
          <p:cNvPr name="TextBox 13" id="13"/>
          <p:cNvSpPr txBox="true"/>
          <p:nvPr/>
        </p:nvSpPr>
        <p:spPr>
          <a:xfrm rot="0">
            <a:off x="3628807" y="6736761"/>
            <a:ext cx="2265543" cy="784225"/>
          </a:xfrm>
          <a:prstGeom prst="rect">
            <a:avLst/>
          </a:prstGeom>
        </p:spPr>
        <p:txBody>
          <a:bodyPr anchor="t" rtlCol="false" tIns="0" lIns="0" bIns="0" rIns="0">
            <a:spAutoFit/>
          </a:bodyPr>
          <a:lstStyle/>
          <a:p>
            <a:pPr algn="ctr">
              <a:lnSpc>
                <a:spcPts val="6049"/>
              </a:lnSpc>
            </a:pPr>
            <a:r>
              <a:rPr lang="en-US" sz="5499" spc="175">
                <a:solidFill>
                  <a:srgbClr val="FFFFFF"/>
                </a:solidFill>
                <a:latin typeface="Open Sauce Medium"/>
              </a:rPr>
              <a:t>05</a:t>
            </a:r>
          </a:p>
        </p:txBody>
      </p:sp>
      <p:sp>
        <p:nvSpPr>
          <p:cNvPr name="TextBox 14" id="14"/>
          <p:cNvSpPr txBox="true"/>
          <p:nvPr/>
        </p:nvSpPr>
        <p:spPr>
          <a:xfrm rot="0">
            <a:off x="6494264" y="6736761"/>
            <a:ext cx="2265543" cy="784225"/>
          </a:xfrm>
          <a:prstGeom prst="rect">
            <a:avLst/>
          </a:prstGeom>
        </p:spPr>
        <p:txBody>
          <a:bodyPr anchor="t" rtlCol="false" tIns="0" lIns="0" bIns="0" rIns="0">
            <a:spAutoFit/>
          </a:bodyPr>
          <a:lstStyle/>
          <a:p>
            <a:pPr algn="ctr">
              <a:lnSpc>
                <a:spcPts val="6049"/>
              </a:lnSpc>
            </a:pPr>
            <a:r>
              <a:rPr lang="en-US" sz="5499" spc="175">
                <a:solidFill>
                  <a:srgbClr val="FFFFFF"/>
                </a:solidFill>
                <a:latin typeface="Open Sauce Medium"/>
              </a:rPr>
              <a:t>06</a:t>
            </a:r>
          </a:p>
        </p:txBody>
      </p:sp>
      <p:sp>
        <p:nvSpPr>
          <p:cNvPr name="TextBox 15" id="15"/>
          <p:cNvSpPr txBox="true"/>
          <p:nvPr/>
        </p:nvSpPr>
        <p:spPr>
          <a:xfrm rot="0">
            <a:off x="9612429" y="6908211"/>
            <a:ext cx="2265543" cy="784225"/>
          </a:xfrm>
          <a:prstGeom prst="rect">
            <a:avLst/>
          </a:prstGeom>
        </p:spPr>
        <p:txBody>
          <a:bodyPr anchor="t" rtlCol="false" tIns="0" lIns="0" bIns="0" rIns="0">
            <a:spAutoFit/>
          </a:bodyPr>
          <a:lstStyle/>
          <a:p>
            <a:pPr algn="ctr">
              <a:lnSpc>
                <a:spcPts val="6049"/>
              </a:lnSpc>
            </a:pPr>
            <a:r>
              <a:rPr lang="en-US" sz="5499" spc="175">
                <a:solidFill>
                  <a:srgbClr val="FFFFFF"/>
                </a:solidFill>
                <a:latin typeface="Open Sauce Medium"/>
              </a:rPr>
              <a:t>07</a:t>
            </a:r>
          </a:p>
        </p:txBody>
      </p:sp>
      <p:sp>
        <p:nvSpPr>
          <p:cNvPr name="TextBox 16" id="16"/>
          <p:cNvSpPr txBox="true"/>
          <p:nvPr/>
        </p:nvSpPr>
        <p:spPr>
          <a:xfrm rot="0">
            <a:off x="6662736" y="7666072"/>
            <a:ext cx="2097071" cy="652653"/>
          </a:xfrm>
          <a:prstGeom prst="rect">
            <a:avLst/>
          </a:prstGeom>
        </p:spPr>
        <p:txBody>
          <a:bodyPr anchor="t" rtlCol="false" tIns="0" lIns="0" bIns="0" rIns="0">
            <a:spAutoFit/>
          </a:bodyPr>
          <a:lstStyle/>
          <a:p>
            <a:pPr algn="ctr">
              <a:lnSpc>
                <a:spcPts val="2646"/>
              </a:lnSpc>
            </a:pPr>
            <a:r>
              <a:rPr lang="en-US" sz="1800">
                <a:solidFill>
                  <a:srgbClr val="FFFFFF"/>
                </a:solidFill>
                <a:latin typeface="Open Sauce Light"/>
              </a:rPr>
              <a:t>Area of improvement</a:t>
            </a:r>
          </a:p>
        </p:txBody>
      </p:sp>
      <p:sp>
        <p:nvSpPr>
          <p:cNvPr name="TextBox 17" id="17"/>
          <p:cNvSpPr txBox="true"/>
          <p:nvPr/>
        </p:nvSpPr>
        <p:spPr>
          <a:xfrm rot="0">
            <a:off x="9612429" y="7666072"/>
            <a:ext cx="2097071" cy="319278"/>
          </a:xfrm>
          <a:prstGeom prst="rect">
            <a:avLst/>
          </a:prstGeom>
        </p:spPr>
        <p:txBody>
          <a:bodyPr anchor="t" rtlCol="false" tIns="0" lIns="0" bIns="0" rIns="0">
            <a:spAutoFit/>
          </a:bodyPr>
          <a:lstStyle/>
          <a:p>
            <a:pPr algn="ctr">
              <a:lnSpc>
                <a:spcPts val="2646"/>
              </a:lnSpc>
            </a:pPr>
            <a:r>
              <a:rPr lang="en-US" sz="1800">
                <a:solidFill>
                  <a:srgbClr val="FFFFFF"/>
                </a:solidFill>
                <a:latin typeface="Open Sauce Light"/>
              </a:rPr>
              <a:t>conclusion</a:t>
            </a:r>
          </a:p>
        </p:txBody>
      </p:sp>
      <p:sp>
        <p:nvSpPr>
          <p:cNvPr name="TextBox 18" id="18"/>
          <p:cNvSpPr txBox="true"/>
          <p:nvPr/>
        </p:nvSpPr>
        <p:spPr>
          <a:xfrm rot="0">
            <a:off x="3838615" y="2876325"/>
            <a:ext cx="10610702" cy="1088390"/>
          </a:xfrm>
          <a:prstGeom prst="rect">
            <a:avLst/>
          </a:prstGeom>
        </p:spPr>
        <p:txBody>
          <a:bodyPr anchor="t" rtlCol="false" tIns="0" lIns="0" bIns="0" rIns="0">
            <a:spAutoFit/>
          </a:bodyPr>
          <a:lstStyle/>
          <a:p>
            <a:pPr algn="ctr">
              <a:lnSpc>
                <a:spcPts val="8470"/>
              </a:lnSpc>
            </a:pPr>
            <a:r>
              <a:rPr lang="en-US" sz="7700" spc="2194">
                <a:solidFill>
                  <a:srgbClr val="FFFFFF"/>
                </a:solidFill>
                <a:latin typeface="Open Sauce Medium"/>
              </a:rPr>
              <a:t>CONTENTS</a:t>
            </a:r>
          </a:p>
        </p:txBody>
      </p:sp>
      <p:sp>
        <p:nvSpPr>
          <p:cNvPr name="TextBox 19" id="19"/>
          <p:cNvSpPr txBox="true"/>
          <p:nvPr/>
        </p:nvSpPr>
        <p:spPr>
          <a:xfrm rot="0">
            <a:off x="3628807" y="7644811"/>
            <a:ext cx="2097071" cy="652653"/>
          </a:xfrm>
          <a:prstGeom prst="rect">
            <a:avLst/>
          </a:prstGeom>
        </p:spPr>
        <p:txBody>
          <a:bodyPr anchor="t" rtlCol="false" tIns="0" lIns="0" bIns="0" rIns="0">
            <a:spAutoFit/>
          </a:bodyPr>
          <a:lstStyle/>
          <a:p>
            <a:pPr algn="ctr">
              <a:lnSpc>
                <a:spcPts val="2646"/>
              </a:lnSpc>
            </a:pPr>
            <a:r>
              <a:rPr lang="en-US" sz="1800">
                <a:solidFill>
                  <a:srgbClr val="FFFFFF"/>
                </a:solidFill>
                <a:latin typeface="Open Sauce"/>
              </a:rPr>
              <a:t>Exploratory Analysis </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2923865">
            <a:off x="-2984685" y="1184351"/>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5400000">
            <a:off x="8046708" y="385825"/>
            <a:ext cx="11245538" cy="9778557"/>
            <a:chOff x="0" y="0"/>
            <a:chExt cx="2961788" cy="2575423"/>
          </a:xfrm>
        </p:grpSpPr>
        <p:sp>
          <p:nvSpPr>
            <p:cNvPr name="Freeform 4" id="4"/>
            <p:cNvSpPr/>
            <p:nvPr/>
          </p:nvSpPr>
          <p:spPr>
            <a:xfrm flipH="false" flipV="false" rot="0">
              <a:off x="0" y="0"/>
              <a:ext cx="2961788" cy="2575422"/>
            </a:xfrm>
            <a:custGeom>
              <a:avLst/>
              <a:gdLst/>
              <a:ahLst/>
              <a:cxnLst/>
              <a:rect r="r" b="b" t="t" l="l"/>
              <a:pathLst>
                <a:path h="2575422" w="2961788">
                  <a:moveTo>
                    <a:pt x="0" y="0"/>
                  </a:moveTo>
                  <a:lnTo>
                    <a:pt x="2961788" y="0"/>
                  </a:lnTo>
                  <a:lnTo>
                    <a:pt x="2961788" y="2575422"/>
                  </a:lnTo>
                  <a:lnTo>
                    <a:pt x="0" y="2575422"/>
                  </a:lnTo>
                  <a:close/>
                </a:path>
              </a:pathLst>
            </a:custGeom>
            <a:solidFill>
              <a:srgbClr val="192253"/>
            </a:solidFill>
          </p:spPr>
        </p:sp>
        <p:sp>
          <p:nvSpPr>
            <p:cNvPr name="TextBox 5" id="5"/>
            <p:cNvSpPr txBox="true"/>
            <p:nvPr/>
          </p:nvSpPr>
          <p:spPr>
            <a:xfrm>
              <a:off x="0" y="-28575"/>
              <a:ext cx="2961788" cy="2603998"/>
            </a:xfrm>
            <a:prstGeom prst="rect">
              <a:avLst/>
            </a:prstGeom>
          </p:spPr>
          <p:txBody>
            <a:bodyPr anchor="ctr" rtlCol="false" tIns="50800" lIns="50800" bIns="50800" rIns="50800"/>
            <a:lstStyle/>
            <a:p>
              <a:pPr algn="ctr">
                <a:lnSpc>
                  <a:spcPts val="1869"/>
                </a:lnSpc>
              </a:pPr>
            </a:p>
          </p:txBody>
        </p:sp>
      </p:grpSp>
      <p:sp>
        <p:nvSpPr>
          <p:cNvPr name="AutoShape 6" id="6"/>
          <p:cNvSpPr/>
          <p:nvPr/>
        </p:nvSpPr>
        <p:spPr>
          <a:xfrm flipH="true">
            <a:off x="10559239" y="2561194"/>
            <a:ext cx="8347436" cy="0"/>
          </a:xfrm>
          <a:prstGeom prst="line">
            <a:avLst/>
          </a:prstGeom>
          <a:ln cap="flat" w="76200">
            <a:solidFill>
              <a:srgbClr val="F5F5F5"/>
            </a:solidFill>
            <a:prstDash val="solid"/>
            <a:headEnd type="none" len="sm" w="sm"/>
            <a:tailEnd type="none" len="sm" w="sm"/>
          </a:ln>
        </p:spPr>
      </p:sp>
      <p:sp>
        <p:nvSpPr>
          <p:cNvPr name="TextBox 7" id="7"/>
          <p:cNvSpPr txBox="true"/>
          <p:nvPr/>
        </p:nvSpPr>
        <p:spPr>
          <a:xfrm rot="0">
            <a:off x="10559239" y="3307821"/>
            <a:ext cx="6899678" cy="784225"/>
          </a:xfrm>
          <a:prstGeom prst="rect">
            <a:avLst/>
          </a:prstGeom>
        </p:spPr>
        <p:txBody>
          <a:bodyPr anchor="t" rtlCol="false" tIns="0" lIns="0" bIns="0" rIns="0">
            <a:spAutoFit/>
          </a:bodyPr>
          <a:lstStyle/>
          <a:p>
            <a:pPr algn="just">
              <a:lnSpc>
                <a:spcPts val="6049"/>
              </a:lnSpc>
            </a:pPr>
            <a:r>
              <a:rPr lang="en-US" sz="5499" spc="175">
                <a:solidFill>
                  <a:srgbClr val="FFFFFF"/>
                </a:solidFill>
                <a:latin typeface="Open Sauce Medium"/>
              </a:rPr>
              <a:t>INTRODUCTION</a:t>
            </a:r>
          </a:p>
        </p:txBody>
      </p:sp>
      <p:sp>
        <p:nvSpPr>
          <p:cNvPr name="TextBox 8" id="8"/>
          <p:cNvSpPr txBox="true"/>
          <p:nvPr/>
        </p:nvSpPr>
        <p:spPr>
          <a:xfrm rot="0">
            <a:off x="9281376" y="5105400"/>
            <a:ext cx="8776202" cy="4696271"/>
          </a:xfrm>
          <a:prstGeom prst="rect">
            <a:avLst/>
          </a:prstGeom>
        </p:spPr>
        <p:txBody>
          <a:bodyPr anchor="t" rtlCol="false" tIns="0" lIns="0" bIns="0" rIns="0">
            <a:spAutoFit/>
          </a:bodyPr>
          <a:lstStyle/>
          <a:p>
            <a:pPr algn="l">
              <a:lnSpc>
                <a:spcPts val="2495"/>
              </a:lnSpc>
            </a:pPr>
            <a:r>
              <a:rPr lang="en-US" sz="1697">
                <a:solidFill>
                  <a:srgbClr val="FFFFFF"/>
                </a:solidFill>
                <a:latin typeface="Open Sauce Light"/>
              </a:rPr>
              <a:t>The National Rural Employment Guarantee Act (NREGA) is an important Indian government scheme that was launched in 2005. In 2009, it was renamed as Mahatma Gandhi National Rural Employment Guarantee Act (MGNREGA). It guarantees 100 days of wage employment annually to rural households. As of 2022-23, there are 15.4 crore active workers under the Mahatma Gandhi National Rural Employment Guarantee Act (MGNREGA).</a:t>
            </a:r>
          </a:p>
          <a:p>
            <a:pPr algn="l">
              <a:lnSpc>
                <a:spcPts val="2495"/>
              </a:lnSpc>
            </a:pPr>
            <a:r>
              <a:rPr lang="en-US" sz="1697">
                <a:solidFill>
                  <a:srgbClr val="FFFFFF"/>
                </a:solidFill>
                <a:latin typeface="Open Sauce Light"/>
              </a:rPr>
              <a:t>Workers engage in various public works projects, contributing to rural development and infrastructure. By ensuring employment opportunities in poor regions, it plays a crucial role in enhancing the livelihoods of rural residents and promoting sustainable progress in India's rural landscape.</a:t>
            </a:r>
          </a:p>
          <a:p>
            <a:pPr algn="l">
              <a:lnSpc>
                <a:spcPts val="2495"/>
              </a:lnSpc>
            </a:pPr>
            <a:r>
              <a:rPr lang="en-US" sz="1697">
                <a:solidFill>
                  <a:srgbClr val="FFFFFF"/>
                </a:solidFill>
                <a:latin typeface="Open Sauce Light"/>
              </a:rPr>
              <a:t>The wages earned through MGNREGA provide a source of income for rural families. Workers can consider options like </a:t>
            </a:r>
            <a:r>
              <a:rPr lang="en-US" sz="1697" u="sng">
                <a:solidFill>
                  <a:srgbClr val="FFFFFF"/>
                </a:solidFill>
                <a:latin typeface="Open Sauce Light"/>
                <a:hlinkClick r:id="rId4" tooltip="https://www.bajajfinserv.in/investments/fixed-deposit"/>
              </a:rPr>
              <a:t>Fixed Deposits</a:t>
            </a:r>
            <a:r>
              <a:rPr lang="en-US" sz="1697">
                <a:solidFill>
                  <a:srgbClr val="FFFFFF"/>
                </a:solidFill>
                <a:latin typeface="Open Sauce Light"/>
              </a:rPr>
              <a:t> (FDs) for saving portions of their earnings. FDs offer secure returns and flexibility, helping those employed under MGNREGA build financial stability over time.</a:t>
            </a:r>
          </a:p>
          <a:p>
            <a:pPr algn="l">
              <a:lnSpc>
                <a:spcPts val="2495"/>
              </a:lnSpc>
            </a:pPr>
          </a:p>
        </p:txBody>
      </p:sp>
      <p:sp>
        <p:nvSpPr>
          <p:cNvPr name="AutoShape 9" id="9"/>
          <p:cNvSpPr/>
          <p:nvPr/>
        </p:nvSpPr>
        <p:spPr>
          <a:xfrm flipH="true">
            <a:off x="8780198" y="9839771"/>
            <a:ext cx="8347436" cy="0"/>
          </a:xfrm>
          <a:prstGeom prst="line">
            <a:avLst/>
          </a:prstGeom>
          <a:ln cap="flat" w="76200">
            <a:solidFill>
              <a:srgbClr val="C23A97"/>
            </a:solidFill>
            <a:prstDash val="solid"/>
            <a:headEnd type="none" len="sm" w="sm"/>
            <a:tailEnd type="none" len="sm" w="sm"/>
          </a:ln>
        </p:spPr>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0" r="0" b="0"/>
            </a:stretch>
          </a:blipFill>
        </p:spPr>
      </p:sp>
      <p:grpSp>
        <p:nvGrpSpPr>
          <p:cNvPr name="Group 3" id="3"/>
          <p:cNvGrpSpPr/>
          <p:nvPr/>
        </p:nvGrpSpPr>
        <p:grpSpPr>
          <a:xfrm rot="0">
            <a:off x="-690092" y="2372147"/>
            <a:ext cx="20370072" cy="6018193"/>
            <a:chOff x="0" y="0"/>
            <a:chExt cx="5364957" cy="1585039"/>
          </a:xfrm>
        </p:grpSpPr>
        <p:sp>
          <p:nvSpPr>
            <p:cNvPr name="Freeform 4" id="4"/>
            <p:cNvSpPr/>
            <p:nvPr/>
          </p:nvSpPr>
          <p:spPr>
            <a:xfrm flipH="false" flipV="false" rot="0">
              <a:off x="0" y="0"/>
              <a:ext cx="5364957" cy="1585039"/>
            </a:xfrm>
            <a:custGeom>
              <a:avLst/>
              <a:gdLst/>
              <a:ahLst/>
              <a:cxnLst/>
              <a:rect r="r" b="b" t="t" l="l"/>
              <a:pathLst>
                <a:path h="1585039" w="5364957">
                  <a:moveTo>
                    <a:pt x="0" y="0"/>
                  </a:moveTo>
                  <a:lnTo>
                    <a:pt x="5364957" y="0"/>
                  </a:lnTo>
                  <a:lnTo>
                    <a:pt x="5364957" y="1585039"/>
                  </a:lnTo>
                  <a:lnTo>
                    <a:pt x="0" y="1585039"/>
                  </a:lnTo>
                  <a:close/>
                </a:path>
              </a:pathLst>
            </a:custGeom>
            <a:solidFill>
              <a:srgbClr val="F5F5F5"/>
            </a:solidFill>
          </p:spPr>
        </p:sp>
        <p:sp>
          <p:nvSpPr>
            <p:cNvPr name="TextBox 5" id="5"/>
            <p:cNvSpPr txBox="true"/>
            <p:nvPr/>
          </p:nvSpPr>
          <p:spPr>
            <a:xfrm>
              <a:off x="0" y="-28575"/>
              <a:ext cx="5364957" cy="1613614"/>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1622987" y="3491865"/>
            <a:ext cx="6543672" cy="898081"/>
          </a:xfrm>
          <a:prstGeom prst="rect">
            <a:avLst/>
          </a:prstGeom>
        </p:spPr>
        <p:txBody>
          <a:bodyPr anchor="t" rtlCol="false" tIns="0" lIns="0" bIns="0" rIns="0">
            <a:spAutoFit/>
          </a:bodyPr>
          <a:lstStyle/>
          <a:p>
            <a:pPr algn="r">
              <a:lnSpc>
                <a:spcPts val="6836"/>
              </a:lnSpc>
            </a:pPr>
            <a:r>
              <a:rPr lang="en-US" sz="6215" spc="198">
                <a:solidFill>
                  <a:srgbClr val="000000"/>
                </a:solidFill>
                <a:latin typeface="Days"/>
              </a:rPr>
              <a:t>DATASET</a:t>
            </a:r>
          </a:p>
        </p:txBody>
      </p:sp>
      <p:sp>
        <p:nvSpPr>
          <p:cNvPr name="TextBox 7" id="7"/>
          <p:cNvSpPr txBox="true"/>
          <p:nvPr/>
        </p:nvSpPr>
        <p:spPr>
          <a:xfrm rot="0">
            <a:off x="8166659" y="3444240"/>
            <a:ext cx="10026011" cy="4653153"/>
          </a:xfrm>
          <a:prstGeom prst="rect">
            <a:avLst/>
          </a:prstGeom>
        </p:spPr>
        <p:txBody>
          <a:bodyPr anchor="t" rtlCol="false" tIns="0" lIns="0" bIns="0" rIns="0">
            <a:spAutoFit/>
          </a:bodyPr>
          <a:lstStyle/>
          <a:p>
            <a:pPr algn="l">
              <a:lnSpc>
                <a:spcPts val="2646"/>
              </a:lnSpc>
            </a:pPr>
            <a:r>
              <a:rPr lang="en-US" sz="1800">
                <a:solidFill>
                  <a:srgbClr val="000000"/>
                </a:solidFill>
                <a:latin typeface="Open Sauce Light"/>
              </a:rPr>
              <a:t>The dataset used for this analysis is sourced from official government records and contains information </a:t>
            </a:r>
            <a:r>
              <a:rPr lang="en-US" sz="1800">
                <a:solidFill>
                  <a:srgbClr val="000000"/>
                </a:solidFill>
                <a:latin typeface="Open Sauce Light"/>
              </a:rPr>
              <a:t>related to NREGA implementation across various states and districts in India.</a:t>
            </a:r>
          </a:p>
          <a:p>
            <a:pPr algn="l" marL="388620" indent="-194310" lvl="1">
              <a:lnSpc>
                <a:spcPts val="2646"/>
              </a:lnSpc>
              <a:buFont typeface="Arial"/>
              <a:buChar char="•"/>
            </a:pPr>
            <a:r>
              <a:rPr lang="en-US" sz="1800">
                <a:solidFill>
                  <a:srgbClr val="000000"/>
                </a:solidFill>
                <a:latin typeface="Open Sauce Light"/>
              </a:rPr>
              <a:t>S</a:t>
            </a:r>
            <a:r>
              <a:rPr lang="en-US" sz="1800">
                <a:solidFill>
                  <a:srgbClr val="000000"/>
                </a:solidFill>
                <a:latin typeface="Open Sauce Light"/>
              </a:rPr>
              <a:t>tate name:  Name of the Indian state.</a:t>
            </a:r>
          </a:p>
          <a:p>
            <a:pPr algn="l" marL="388620" indent="-194310" lvl="1">
              <a:lnSpc>
                <a:spcPts val="2646"/>
              </a:lnSpc>
              <a:buFont typeface="Arial"/>
              <a:buChar char="•"/>
            </a:pPr>
            <a:r>
              <a:rPr lang="en-US" sz="1800">
                <a:solidFill>
                  <a:srgbClr val="000000"/>
                </a:solidFill>
                <a:latin typeface="Open Sauce Light"/>
              </a:rPr>
              <a:t>District name:  Name of the district within the state.</a:t>
            </a:r>
          </a:p>
          <a:p>
            <a:pPr algn="l" marL="388620" indent="-194310" lvl="1">
              <a:lnSpc>
                <a:spcPts val="2646"/>
              </a:lnSpc>
              <a:buFont typeface="Arial"/>
              <a:buChar char="•"/>
            </a:pPr>
            <a:r>
              <a:rPr lang="en-US" sz="1800">
                <a:solidFill>
                  <a:srgbClr val="000000"/>
                </a:solidFill>
                <a:latin typeface="Open Sauce Light"/>
              </a:rPr>
              <a:t>Total No. of Jobcards issued:  The total number of job cards issued to rural households.</a:t>
            </a:r>
          </a:p>
          <a:p>
            <a:pPr algn="l" marL="388620" indent="-194310" lvl="1">
              <a:lnSpc>
                <a:spcPts val="2646"/>
              </a:lnSpc>
              <a:buFont typeface="Arial"/>
              <a:buChar char="•"/>
            </a:pPr>
            <a:r>
              <a:rPr lang="en-US" sz="1800">
                <a:solidFill>
                  <a:srgbClr val="000000"/>
                </a:solidFill>
                <a:latin typeface="Open Sauce Light"/>
              </a:rPr>
              <a:t>Total No. of Workers:  The total number of workers registered under NREGA.</a:t>
            </a:r>
          </a:p>
          <a:p>
            <a:pPr algn="l" marL="388620" indent="-194310" lvl="1">
              <a:lnSpc>
                <a:spcPts val="2646"/>
              </a:lnSpc>
              <a:buFont typeface="Arial"/>
              <a:buChar char="•"/>
            </a:pPr>
            <a:r>
              <a:rPr lang="en-US" sz="1800">
                <a:solidFill>
                  <a:srgbClr val="000000"/>
                </a:solidFill>
                <a:latin typeface="Open Sauce Light"/>
              </a:rPr>
              <a:t>Total No. of Active Job Cards:  The number of active job cards at a given point in time.</a:t>
            </a:r>
          </a:p>
          <a:p>
            <a:pPr algn="l" marL="388620" indent="-194310" lvl="1">
              <a:lnSpc>
                <a:spcPts val="2646"/>
              </a:lnSpc>
              <a:buFont typeface="Arial"/>
              <a:buChar char="•"/>
            </a:pPr>
            <a:r>
              <a:rPr lang="en-US" sz="1800">
                <a:solidFill>
                  <a:srgbClr val="000000"/>
                </a:solidFill>
                <a:latin typeface="Open Sauce Light"/>
              </a:rPr>
              <a:t>Total No. of Active Workers:  The number of workers currently engaged in NREGA works.</a:t>
            </a:r>
          </a:p>
          <a:p>
            <a:pPr algn="l" marL="388620" indent="-194310" lvl="1">
              <a:lnSpc>
                <a:spcPts val="2646"/>
              </a:lnSpc>
              <a:buFont typeface="Arial"/>
              <a:buChar char="•"/>
            </a:pPr>
            <a:r>
              <a:rPr lang="en-US" sz="1800">
                <a:solidFill>
                  <a:srgbClr val="000000"/>
                </a:solidFill>
                <a:latin typeface="Open Sauce Light"/>
              </a:rPr>
              <a:t>SC workers against active workers: The count of Scheduled Caste workers among active workers.</a:t>
            </a:r>
          </a:p>
          <a:p>
            <a:pPr algn="l" marL="388620" indent="-194310" lvl="1">
              <a:lnSpc>
                <a:spcPts val="2646"/>
              </a:lnSpc>
              <a:buFont typeface="Arial"/>
              <a:buChar char="•"/>
            </a:pPr>
            <a:r>
              <a:rPr lang="en-US" sz="1800">
                <a:solidFill>
                  <a:srgbClr val="000000"/>
                </a:solidFill>
                <a:latin typeface="Open Sauce Light"/>
              </a:rPr>
              <a:t>ST workers against active workers:  The count of Scheduled Tribe workers among active workers.</a:t>
            </a:r>
          </a:p>
          <a:p>
            <a:pPr algn="l" marL="388620" indent="-194310" lvl="1">
              <a:lnSpc>
                <a:spcPts val="2646"/>
              </a:lnSpc>
              <a:buFont typeface="Arial"/>
              <a:buChar char="•"/>
            </a:pPr>
            <a:r>
              <a:rPr lang="en-US" sz="1800">
                <a:solidFill>
                  <a:srgbClr val="000000"/>
                </a:solidFill>
                <a:latin typeface="Open Sauce Light"/>
              </a:rPr>
              <a:t>Approved labour  Budget:  The budget allocated for labor under NREGA.</a:t>
            </a:r>
          </a:p>
          <a:p>
            <a:pPr algn="l">
              <a:lnSpc>
                <a:spcPts val="2646"/>
              </a:lnSpc>
            </a:pPr>
          </a:p>
        </p:txBody>
      </p:sp>
      <p:sp>
        <p:nvSpPr>
          <p:cNvPr name="TextBox 8" id="8"/>
          <p:cNvSpPr txBox="true"/>
          <p:nvPr/>
        </p:nvSpPr>
        <p:spPr>
          <a:xfrm rot="0">
            <a:off x="1346762" y="4492688"/>
            <a:ext cx="6543672" cy="888556"/>
          </a:xfrm>
          <a:prstGeom prst="rect">
            <a:avLst/>
          </a:prstGeom>
        </p:spPr>
        <p:txBody>
          <a:bodyPr anchor="t" rtlCol="false" tIns="0" lIns="0" bIns="0" rIns="0">
            <a:spAutoFit/>
          </a:bodyPr>
          <a:lstStyle/>
          <a:p>
            <a:pPr algn="r">
              <a:lnSpc>
                <a:spcPts val="6836"/>
              </a:lnSpc>
            </a:pPr>
            <a:r>
              <a:rPr lang="en-US" sz="6215" spc="198">
                <a:solidFill>
                  <a:srgbClr val="000000"/>
                </a:solidFill>
                <a:latin typeface="Open Sauce Medium"/>
              </a:rPr>
              <a:t>OVERVIEW</a:t>
            </a:r>
          </a:p>
        </p:txBody>
      </p:sp>
      <p:sp>
        <p:nvSpPr>
          <p:cNvPr name="AutoShape 9" id="9"/>
          <p:cNvSpPr/>
          <p:nvPr/>
        </p:nvSpPr>
        <p:spPr>
          <a:xfrm flipH="true" flipV="true">
            <a:off x="-7266123" y="5614472"/>
            <a:ext cx="15156557" cy="0"/>
          </a:xfrm>
          <a:prstGeom prst="line">
            <a:avLst/>
          </a:prstGeom>
          <a:ln cap="flat" w="76200">
            <a:solidFill>
              <a:srgbClr val="C23A97"/>
            </a:solidFill>
            <a:prstDash val="solid"/>
            <a:headEnd type="none" len="sm" w="sm"/>
            <a:tailEnd type="none" len="sm" w="sm"/>
          </a:ln>
        </p:spPr>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5015114">
            <a:off x="9740863" y="2343404"/>
            <a:ext cx="15802157" cy="9423832"/>
          </a:xfrm>
          <a:custGeom>
            <a:avLst/>
            <a:gdLst/>
            <a:ahLst/>
            <a:cxnLst/>
            <a:rect r="r" b="b" t="t" l="l"/>
            <a:pathLst>
              <a:path h="9423832" w="15802157">
                <a:moveTo>
                  <a:pt x="0" y="0"/>
                </a:moveTo>
                <a:lnTo>
                  <a:pt x="15802157" y="0"/>
                </a:lnTo>
                <a:lnTo>
                  <a:pt x="15802157"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1566398" y="1333975"/>
            <a:ext cx="15433919" cy="7619050"/>
            <a:chOff x="0" y="0"/>
            <a:chExt cx="4064900" cy="2006663"/>
          </a:xfrm>
        </p:grpSpPr>
        <p:sp>
          <p:nvSpPr>
            <p:cNvPr name="Freeform 4" id="4"/>
            <p:cNvSpPr/>
            <p:nvPr/>
          </p:nvSpPr>
          <p:spPr>
            <a:xfrm flipH="false" flipV="false" rot="0">
              <a:off x="0" y="0"/>
              <a:ext cx="4064900" cy="2006663"/>
            </a:xfrm>
            <a:custGeom>
              <a:avLst/>
              <a:gdLst/>
              <a:ahLst/>
              <a:cxnLst/>
              <a:rect r="r" b="b" t="t" l="l"/>
              <a:pathLst>
                <a:path h="2006663" w="4064900">
                  <a:moveTo>
                    <a:pt x="0" y="0"/>
                  </a:moveTo>
                  <a:lnTo>
                    <a:pt x="4064900" y="0"/>
                  </a:lnTo>
                  <a:lnTo>
                    <a:pt x="4064900" y="2006663"/>
                  </a:lnTo>
                  <a:lnTo>
                    <a:pt x="0" y="2006663"/>
                  </a:lnTo>
                  <a:close/>
                </a:path>
              </a:pathLst>
            </a:custGeom>
            <a:solidFill>
              <a:srgbClr val="F5F5F5"/>
            </a:solidFill>
            <a:ln w="38100" cap="sq">
              <a:solidFill>
                <a:srgbClr val="202354"/>
              </a:solidFill>
              <a:prstDash val="solid"/>
              <a:miter/>
            </a:ln>
          </p:spPr>
        </p:sp>
        <p:sp>
          <p:nvSpPr>
            <p:cNvPr name="TextBox 5" id="5"/>
            <p:cNvSpPr txBox="true"/>
            <p:nvPr/>
          </p:nvSpPr>
          <p:spPr>
            <a:xfrm>
              <a:off x="0" y="-28575"/>
              <a:ext cx="4064900" cy="2035238"/>
            </a:xfrm>
            <a:prstGeom prst="rect">
              <a:avLst/>
            </a:prstGeom>
          </p:spPr>
          <p:txBody>
            <a:bodyPr anchor="ctr" rtlCol="false" tIns="50800" lIns="50800" bIns="50800" rIns="50800"/>
            <a:lstStyle/>
            <a:p>
              <a:pPr algn="ctr">
                <a:lnSpc>
                  <a:spcPts val="1869"/>
                </a:lnSpc>
              </a:pPr>
            </a:p>
          </p:txBody>
        </p:sp>
      </p:grpSp>
      <p:sp>
        <p:nvSpPr>
          <p:cNvPr name="TextBox 6" id="6"/>
          <p:cNvSpPr txBox="true"/>
          <p:nvPr/>
        </p:nvSpPr>
        <p:spPr>
          <a:xfrm rot="0">
            <a:off x="3032253" y="3472650"/>
            <a:ext cx="5056438" cy="658495"/>
          </a:xfrm>
          <a:prstGeom prst="rect">
            <a:avLst/>
          </a:prstGeom>
        </p:spPr>
        <p:txBody>
          <a:bodyPr anchor="t" rtlCol="false" tIns="0" lIns="0" bIns="0" rIns="0">
            <a:spAutoFit/>
          </a:bodyPr>
          <a:lstStyle/>
          <a:p>
            <a:pPr algn="just">
              <a:lnSpc>
                <a:spcPts val="5059"/>
              </a:lnSpc>
            </a:pPr>
            <a:r>
              <a:rPr lang="en-US" sz="4599" spc="607">
                <a:solidFill>
                  <a:srgbClr val="000000"/>
                </a:solidFill>
                <a:latin typeface="Open Sauce Medium"/>
              </a:rPr>
              <a:t>OBJECTIVE</a:t>
            </a:r>
          </a:p>
        </p:txBody>
      </p:sp>
      <p:sp>
        <p:nvSpPr>
          <p:cNvPr name="AutoShape 7" id="7"/>
          <p:cNvSpPr/>
          <p:nvPr/>
        </p:nvSpPr>
        <p:spPr>
          <a:xfrm flipV="true">
            <a:off x="8654651" y="2652442"/>
            <a:ext cx="0" cy="5211720"/>
          </a:xfrm>
          <a:prstGeom prst="line">
            <a:avLst/>
          </a:prstGeom>
          <a:ln cap="flat" w="38100">
            <a:solidFill>
              <a:srgbClr val="192253"/>
            </a:solidFill>
            <a:prstDash val="solid"/>
            <a:headEnd type="none" len="sm" w="sm"/>
            <a:tailEnd type="none" len="sm" w="sm"/>
          </a:ln>
        </p:spPr>
      </p:sp>
      <p:grpSp>
        <p:nvGrpSpPr>
          <p:cNvPr name="Group 8" id="8"/>
          <p:cNvGrpSpPr>
            <a:grpSpLocks noChangeAspect="true"/>
          </p:cNvGrpSpPr>
          <p:nvPr/>
        </p:nvGrpSpPr>
        <p:grpSpPr>
          <a:xfrm rot="0">
            <a:off x="8469692" y="2467483"/>
            <a:ext cx="369918" cy="369918"/>
            <a:chOff x="6705600" y="1371600"/>
            <a:chExt cx="10972800" cy="10972800"/>
          </a:xfrm>
        </p:grpSpPr>
        <p:sp>
          <p:nvSpPr>
            <p:cNvPr name="Freeform 9" id="9"/>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rotWithShape="true">
              <a:gsLst>
                <a:gs pos="0">
                  <a:srgbClr val="B34593">
                    <a:alpha val="100000"/>
                  </a:srgbClr>
                </a:gs>
                <a:gs pos="100000">
                  <a:srgbClr val="151F52">
                    <a:alpha val="100000"/>
                  </a:srgbClr>
                </a:gs>
              </a:gsLst>
              <a:lin ang="5400000"/>
            </a:gradFill>
          </p:spPr>
        </p:sp>
      </p:grpSp>
      <p:grpSp>
        <p:nvGrpSpPr>
          <p:cNvPr name="Group 10" id="10"/>
          <p:cNvGrpSpPr>
            <a:grpSpLocks noChangeAspect="true"/>
          </p:cNvGrpSpPr>
          <p:nvPr/>
        </p:nvGrpSpPr>
        <p:grpSpPr>
          <a:xfrm rot="0">
            <a:off x="8469692" y="4447221"/>
            <a:ext cx="369918" cy="369918"/>
            <a:chOff x="6705600" y="1371600"/>
            <a:chExt cx="10972800" cy="10972800"/>
          </a:xfrm>
        </p:grpSpPr>
        <p:sp>
          <p:nvSpPr>
            <p:cNvPr name="Freeform 11" id="11"/>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rotWithShape="true">
              <a:gsLst>
                <a:gs pos="0">
                  <a:srgbClr val="B34593">
                    <a:alpha val="100000"/>
                  </a:srgbClr>
                </a:gs>
                <a:gs pos="100000">
                  <a:srgbClr val="151F52">
                    <a:alpha val="100000"/>
                  </a:srgbClr>
                </a:gs>
              </a:gsLst>
              <a:lin ang="5400000"/>
            </a:gradFill>
          </p:spPr>
        </p:sp>
      </p:grpSp>
      <p:sp>
        <p:nvSpPr>
          <p:cNvPr name="TextBox 12" id="12"/>
          <p:cNvSpPr txBox="true"/>
          <p:nvPr/>
        </p:nvSpPr>
        <p:spPr>
          <a:xfrm rot="0">
            <a:off x="9054139" y="2441888"/>
            <a:ext cx="5260448" cy="480060"/>
          </a:xfrm>
          <a:prstGeom prst="rect">
            <a:avLst/>
          </a:prstGeom>
        </p:spPr>
        <p:txBody>
          <a:bodyPr anchor="t" rtlCol="false" tIns="0" lIns="0" bIns="0" rIns="0">
            <a:spAutoFit/>
          </a:bodyPr>
          <a:lstStyle/>
          <a:p>
            <a:pPr algn="just">
              <a:lnSpc>
                <a:spcPts val="3630"/>
              </a:lnSpc>
            </a:pPr>
            <a:r>
              <a:rPr lang="en-US" sz="3300" spc="105">
                <a:solidFill>
                  <a:srgbClr val="000000"/>
                </a:solidFill>
                <a:latin typeface="Open Sauce Medium"/>
              </a:rPr>
              <a:t>Objective </a:t>
            </a:r>
          </a:p>
        </p:txBody>
      </p:sp>
      <p:grpSp>
        <p:nvGrpSpPr>
          <p:cNvPr name="Group 13" id="13"/>
          <p:cNvGrpSpPr>
            <a:grpSpLocks noChangeAspect="true"/>
          </p:cNvGrpSpPr>
          <p:nvPr/>
        </p:nvGrpSpPr>
        <p:grpSpPr>
          <a:xfrm rot="0">
            <a:off x="8469692" y="6360189"/>
            <a:ext cx="369918" cy="369918"/>
            <a:chOff x="6705600" y="1371600"/>
            <a:chExt cx="10972800" cy="10972800"/>
          </a:xfrm>
        </p:grpSpPr>
        <p:sp>
          <p:nvSpPr>
            <p:cNvPr name="Freeform 14" id="14"/>
            <p:cNvSpPr/>
            <p:nvPr/>
          </p:nvSpPr>
          <p:spPr>
            <a:xfrm flipH="false" flipV="false" rot="0">
              <a:off x="6696808" y="1100629"/>
              <a:ext cx="10990383" cy="11514742"/>
            </a:xfrm>
            <a:custGeom>
              <a:avLst/>
              <a:gdLst/>
              <a:ahLst/>
              <a:cxnLst/>
              <a:rect r="r" b="b" t="t" l="l"/>
              <a:pathLst>
                <a:path h="11514742" w="10990383">
                  <a:moveTo>
                    <a:pt x="8792" y="5757371"/>
                  </a:moveTo>
                  <a:cubicBezTo>
                    <a:pt x="0" y="7723318"/>
                    <a:pt x="1043775" y="9543701"/>
                    <a:pt x="2744885" y="10529222"/>
                  </a:cubicBezTo>
                  <a:cubicBezTo>
                    <a:pt x="4445995" y="11514742"/>
                    <a:pt x="6544390" y="11514742"/>
                    <a:pt x="8245500" y="10529222"/>
                  </a:cubicBezTo>
                  <a:cubicBezTo>
                    <a:pt x="9946609" y="9543701"/>
                    <a:pt x="10990384" y="7723318"/>
                    <a:pt x="10981592" y="5757371"/>
                  </a:cubicBezTo>
                  <a:cubicBezTo>
                    <a:pt x="10990384" y="3791424"/>
                    <a:pt x="9946609" y="1971041"/>
                    <a:pt x="8245500" y="985520"/>
                  </a:cubicBezTo>
                  <a:cubicBezTo>
                    <a:pt x="6544390" y="0"/>
                    <a:pt x="4445995" y="0"/>
                    <a:pt x="2744885" y="985520"/>
                  </a:cubicBezTo>
                  <a:cubicBezTo>
                    <a:pt x="1043775" y="1971041"/>
                    <a:pt x="0" y="3791424"/>
                    <a:pt x="8792" y="5757371"/>
                  </a:cubicBezTo>
                  <a:close/>
                </a:path>
              </a:pathLst>
            </a:custGeom>
            <a:gradFill rotWithShape="true">
              <a:gsLst>
                <a:gs pos="0">
                  <a:srgbClr val="B34593">
                    <a:alpha val="100000"/>
                  </a:srgbClr>
                </a:gs>
                <a:gs pos="100000">
                  <a:srgbClr val="151F52">
                    <a:alpha val="100000"/>
                  </a:srgbClr>
                </a:gs>
              </a:gsLst>
              <a:lin ang="5400000"/>
            </a:gradFill>
          </p:spPr>
        </p:sp>
      </p:grpSp>
      <p:sp>
        <p:nvSpPr>
          <p:cNvPr name="TextBox 15" id="15"/>
          <p:cNvSpPr txBox="true"/>
          <p:nvPr/>
        </p:nvSpPr>
        <p:spPr>
          <a:xfrm rot="0">
            <a:off x="9054139" y="3512177"/>
            <a:ext cx="7022611" cy="3319653"/>
          </a:xfrm>
          <a:prstGeom prst="rect">
            <a:avLst/>
          </a:prstGeom>
        </p:spPr>
        <p:txBody>
          <a:bodyPr anchor="t" rtlCol="false" tIns="0" lIns="0" bIns="0" rIns="0">
            <a:spAutoFit/>
          </a:bodyPr>
          <a:lstStyle/>
          <a:p>
            <a:pPr algn="l" marL="388620" indent="-194310" lvl="1">
              <a:lnSpc>
                <a:spcPts val="2646"/>
              </a:lnSpc>
              <a:buFont typeface="Arial"/>
              <a:buChar char="•"/>
            </a:pPr>
            <a:r>
              <a:rPr lang="en-US" sz="1800">
                <a:solidFill>
                  <a:srgbClr val="000000"/>
                </a:solidFill>
                <a:latin typeface="Open Sauce Light"/>
              </a:rPr>
              <a:t>This project aims to analyze and visualize the NREGA dataset to extract meaningful insights. </a:t>
            </a:r>
          </a:p>
          <a:p>
            <a:pPr algn="l" marL="388620" indent="-194310" lvl="1">
              <a:lnSpc>
                <a:spcPts val="2646"/>
              </a:lnSpc>
              <a:buFont typeface="Arial"/>
              <a:buChar char="•"/>
            </a:pPr>
            <a:r>
              <a:rPr lang="en-US" sz="1800">
                <a:solidFill>
                  <a:srgbClr val="000000"/>
                </a:solidFill>
                <a:latin typeface="Open Sauce Light"/>
              </a:rPr>
              <a:t>Data preprocessing and cleaning to ensure data quality.</a:t>
            </a:r>
          </a:p>
          <a:p>
            <a:pPr algn="l" marL="388620" indent="-194310" lvl="1">
              <a:lnSpc>
                <a:spcPts val="2646"/>
              </a:lnSpc>
              <a:buFont typeface="Arial"/>
              <a:buChar char="•"/>
            </a:pPr>
            <a:r>
              <a:rPr lang="en-US" sz="1800">
                <a:solidFill>
                  <a:srgbClr val="000000"/>
                </a:solidFill>
                <a:latin typeface="Open Sauce Light"/>
              </a:rPr>
              <a:t>Exploratory data analysis (EDA) to identify patterns, trends, and disparities in NREGA implementation.</a:t>
            </a:r>
          </a:p>
          <a:p>
            <a:pPr algn="l" marL="388620" indent="-194310" lvl="1">
              <a:lnSpc>
                <a:spcPts val="2646"/>
              </a:lnSpc>
              <a:buFont typeface="Arial"/>
              <a:buChar char="•"/>
            </a:pPr>
            <a:r>
              <a:rPr lang="en-US" sz="1800">
                <a:solidFill>
                  <a:srgbClr val="000000"/>
                </a:solidFill>
                <a:latin typeface="Open Sauce Light"/>
              </a:rPr>
              <a:t>Utilizing data visualization techniques to present key findings effectively.</a:t>
            </a:r>
          </a:p>
          <a:p>
            <a:pPr algn="l" marL="388620" indent="-194310" lvl="1">
              <a:lnSpc>
                <a:spcPts val="2646"/>
              </a:lnSpc>
              <a:buFont typeface="Arial"/>
              <a:buChar char="•"/>
            </a:pPr>
            <a:r>
              <a:rPr lang="en-US" sz="1800">
                <a:solidFill>
                  <a:srgbClr val="000000"/>
                </a:solidFill>
                <a:latin typeface="Open Sauce Light"/>
              </a:rPr>
              <a:t>Drawing actionable insights to inform policymakers and administrators about the strengths</a:t>
            </a:r>
          </a:p>
          <a:p>
            <a:pPr algn="l" marL="388620" indent="-194310" lvl="1">
              <a:lnSpc>
                <a:spcPts val="2646"/>
              </a:lnSpc>
              <a:buFont typeface="Arial"/>
              <a:buChar char="•"/>
            </a:pPr>
            <a:r>
              <a:rPr lang="en-US" sz="1800">
                <a:solidFill>
                  <a:srgbClr val="000000"/>
                </a:solidFill>
                <a:latin typeface="Open Sauce Light"/>
              </a:rPr>
              <a:t>and weaknesses of the NREGA program.</a:t>
            </a:r>
          </a:p>
        </p:txBody>
      </p:sp>
      <p:sp>
        <p:nvSpPr>
          <p:cNvPr name="AutoShape 16" id="16"/>
          <p:cNvSpPr/>
          <p:nvPr/>
        </p:nvSpPr>
        <p:spPr>
          <a:xfrm flipH="true" flipV="true">
            <a:off x="-7687792" y="4439071"/>
            <a:ext cx="15156557" cy="0"/>
          </a:xfrm>
          <a:prstGeom prst="line">
            <a:avLst/>
          </a:prstGeom>
          <a:ln cap="flat" w="76200">
            <a:solidFill>
              <a:srgbClr val="C23A97"/>
            </a:solidFill>
            <a:prstDash val="solid"/>
            <a:headEnd type="none" len="sm" w="sm"/>
            <a:tailEnd type="none" len="sm" w="sm"/>
          </a:ln>
        </p:spPr>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27046" t="0" r="0" b="-27046"/>
            </a:stretch>
          </a:blipFill>
        </p:spPr>
      </p:sp>
      <p:grpSp>
        <p:nvGrpSpPr>
          <p:cNvPr name="Group 3" id="3"/>
          <p:cNvGrpSpPr/>
          <p:nvPr/>
        </p:nvGrpSpPr>
        <p:grpSpPr>
          <a:xfrm rot="0">
            <a:off x="1425649" y="2529377"/>
            <a:ext cx="15436702" cy="5688860"/>
            <a:chOff x="0" y="0"/>
            <a:chExt cx="4065633" cy="1498301"/>
          </a:xfrm>
        </p:grpSpPr>
        <p:sp>
          <p:nvSpPr>
            <p:cNvPr name="Freeform 4" id="4"/>
            <p:cNvSpPr/>
            <p:nvPr/>
          </p:nvSpPr>
          <p:spPr>
            <a:xfrm flipH="false" flipV="false" rot="0">
              <a:off x="0" y="0"/>
              <a:ext cx="4065634" cy="1498301"/>
            </a:xfrm>
            <a:custGeom>
              <a:avLst/>
              <a:gdLst/>
              <a:ahLst/>
              <a:cxnLst/>
              <a:rect r="r" b="b" t="t" l="l"/>
              <a:pathLst>
                <a:path h="1498301" w="4065634">
                  <a:moveTo>
                    <a:pt x="0" y="0"/>
                  </a:moveTo>
                  <a:lnTo>
                    <a:pt x="4065634" y="0"/>
                  </a:lnTo>
                  <a:lnTo>
                    <a:pt x="4065634" y="1498301"/>
                  </a:lnTo>
                  <a:lnTo>
                    <a:pt x="0" y="1498301"/>
                  </a:lnTo>
                  <a:close/>
                </a:path>
              </a:pathLst>
            </a:custGeom>
            <a:solidFill>
              <a:srgbClr val="F5F5F5"/>
            </a:solidFill>
            <a:ln cap="sq">
              <a:noFill/>
              <a:prstDash val="solid"/>
              <a:miter/>
            </a:ln>
          </p:spPr>
        </p:sp>
        <p:sp>
          <p:nvSpPr>
            <p:cNvPr name="TextBox 5" id="5"/>
            <p:cNvSpPr txBox="true"/>
            <p:nvPr/>
          </p:nvSpPr>
          <p:spPr>
            <a:xfrm>
              <a:off x="0" y="-28575"/>
              <a:ext cx="4065633" cy="1526876"/>
            </a:xfrm>
            <a:prstGeom prst="rect">
              <a:avLst/>
            </a:prstGeom>
          </p:spPr>
          <p:txBody>
            <a:bodyPr anchor="ctr" rtlCol="false" tIns="50800" lIns="50800" bIns="50800" rIns="50800"/>
            <a:lstStyle/>
            <a:p>
              <a:pPr algn="ctr">
                <a:lnSpc>
                  <a:spcPts val="1979"/>
                </a:lnSpc>
              </a:pPr>
            </a:p>
          </p:txBody>
        </p:sp>
      </p:grpSp>
      <p:grpSp>
        <p:nvGrpSpPr>
          <p:cNvPr name="Group 6" id="6"/>
          <p:cNvGrpSpPr>
            <a:grpSpLocks noChangeAspect="true"/>
          </p:cNvGrpSpPr>
          <p:nvPr/>
        </p:nvGrpSpPr>
        <p:grpSpPr>
          <a:xfrm rot="0">
            <a:off x="2141985" y="1731407"/>
            <a:ext cx="7284828" cy="7284799"/>
            <a:chOff x="0" y="0"/>
            <a:chExt cx="6350025" cy="6350000"/>
          </a:xfrm>
        </p:grpSpPr>
        <p:sp>
          <p:nvSpPr>
            <p:cNvPr name="Freeform 7" id="7"/>
            <p:cNvSpPr/>
            <p:nvPr/>
          </p:nvSpPr>
          <p:spPr>
            <a:xfrm flipH="false" flipV="false" rot="0">
              <a:off x="0" y="0"/>
              <a:ext cx="6350026" cy="6350000"/>
            </a:xfrm>
            <a:custGeom>
              <a:avLst/>
              <a:gdLst/>
              <a:ahLst/>
              <a:cxnLst/>
              <a:rect r="r" b="b" t="t" l="l"/>
              <a:pathLst>
                <a:path h="6350000" w="6350026">
                  <a:moveTo>
                    <a:pt x="0" y="0"/>
                  </a:moveTo>
                  <a:lnTo>
                    <a:pt x="6350026" y="0"/>
                  </a:lnTo>
                  <a:lnTo>
                    <a:pt x="6350026" y="6350000"/>
                  </a:lnTo>
                  <a:lnTo>
                    <a:pt x="0" y="6350000"/>
                  </a:lnTo>
                  <a:close/>
                </a:path>
              </a:pathLst>
            </a:custGeom>
            <a:blipFill>
              <a:blip r:embed="rId3"/>
              <a:stretch>
                <a:fillRect l="-3333" t="0" r="-3333" b="0"/>
              </a:stretch>
            </a:blipFill>
          </p:spPr>
        </p:sp>
      </p:grpSp>
      <p:sp>
        <p:nvSpPr>
          <p:cNvPr name="AutoShape 8" id="8"/>
          <p:cNvSpPr/>
          <p:nvPr/>
        </p:nvSpPr>
        <p:spPr>
          <a:xfrm flipH="true" flipV="true">
            <a:off x="9733888" y="4258788"/>
            <a:ext cx="10218510" cy="0"/>
          </a:xfrm>
          <a:prstGeom prst="line">
            <a:avLst/>
          </a:prstGeom>
          <a:ln cap="flat" w="76200">
            <a:solidFill>
              <a:srgbClr val="C23A97"/>
            </a:solidFill>
            <a:prstDash val="solid"/>
            <a:headEnd type="none" len="sm" w="sm"/>
            <a:tailEnd type="none" len="sm" w="sm"/>
          </a:ln>
        </p:spPr>
      </p:sp>
      <p:sp>
        <p:nvSpPr>
          <p:cNvPr name="TextBox 9" id="9"/>
          <p:cNvSpPr txBox="true"/>
          <p:nvPr/>
        </p:nvSpPr>
        <p:spPr>
          <a:xfrm rot="0">
            <a:off x="9733888" y="3236438"/>
            <a:ext cx="6185598" cy="574675"/>
          </a:xfrm>
          <a:prstGeom prst="rect">
            <a:avLst/>
          </a:prstGeom>
        </p:spPr>
        <p:txBody>
          <a:bodyPr anchor="t" rtlCol="false" tIns="0" lIns="0" bIns="0" rIns="0">
            <a:spAutoFit/>
          </a:bodyPr>
          <a:lstStyle/>
          <a:p>
            <a:pPr algn="r">
              <a:lnSpc>
                <a:spcPts val="4400"/>
              </a:lnSpc>
            </a:pPr>
            <a:r>
              <a:rPr lang="en-US" sz="4000" spc="128">
                <a:solidFill>
                  <a:srgbClr val="000000"/>
                </a:solidFill>
                <a:latin typeface="Open Sauce Medium"/>
              </a:rPr>
              <a:t>IMPORTING DATA</a:t>
            </a:r>
          </a:p>
        </p:txBody>
      </p:sp>
      <p:sp>
        <p:nvSpPr>
          <p:cNvPr name="TextBox 10" id="10"/>
          <p:cNvSpPr txBox="true"/>
          <p:nvPr/>
        </p:nvSpPr>
        <p:spPr>
          <a:xfrm rot="0">
            <a:off x="10611247" y="4554063"/>
            <a:ext cx="5825413" cy="1547241"/>
          </a:xfrm>
          <a:prstGeom prst="rect">
            <a:avLst/>
          </a:prstGeom>
        </p:spPr>
        <p:txBody>
          <a:bodyPr anchor="t" rtlCol="false" tIns="0" lIns="0" bIns="0" rIns="0">
            <a:spAutoFit/>
          </a:bodyPr>
          <a:lstStyle/>
          <a:p>
            <a:pPr algn="just">
              <a:lnSpc>
                <a:spcPts val="3087"/>
              </a:lnSpc>
            </a:pPr>
            <a:r>
              <a:rPr lang="en-US" sz="2100">
                <a:solidFill>
                  <a:srgbClr val="000000"/>
                </a:solidFill>
                <a:latin typeface="Open Sauce Light"/>
              </a:rPr>
              <a:t>To import data in Power BI </a:t>
            </a:r>
          </a:p>
          <a:p>
            <a:pPr algn="just">
              <a:lnSpc>
                <a:spcPts val="3087"/>
              </a:lnSpc>
            </a:pPr>
            <a:r>
              <a:rPr lang="en-US" sz="2100">
                <a:solidFill>
                  <a:srgbClr val="000000"/>
                </a:solidFill>
                <a:latin typeface="Open Sauce Light"/>
              </a:rPr>
              <a:t>Click on GET DATA &gt;&gt; Text/CSV file &gt;&gt; select file &gt;&gt; ok. </a:t>
            </a:r>
          </a:p>
          <a:p>
            <a:pPr algn="r">
              <a:lnSpc>
                <a:spcPts val="3087"/>
              </a:lnSpc>
            </a:pP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2923865">
            <a:off x="10983650" y="-1054053"/>
            <a:ext cx="15802157" cy="9423832"/>
          </a:xfrm>
          <a:custGeom>
            <a:avLst/>
            <a:gdLst/>
            <a:ahLst/>
            <a:cxnLst/>
            <a:rect r="r" b="b" t="t" l="l"/>
            <a:pathLst>
              <a:path h="9423832" w="15802157">
                <a:moveTo>
                  <a:pt x="0" y="0"/>
                </a:moveTo>
                <a:lnTo>
                  <a:pt x="15802158" y="0"/>
                </a:lnTo>
                <a:lnTo>
                  <a:pt x="15802158"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03337" y="1333975"/>
            <a:ext cx="14627497" cy="8953025"/>
            <a:chOff x="0" y="0"/>
            <a:chExt cx="3852509" cy="2357998"/>
          </a:xfrm>
        </p:grpSpPr>
        <p:sp>
          <p:nvSpPr>
            <p:cNvPr name="Freeform 4" id="4"/>
            <p:cNvSpPr/>
            <p:nvPr/>
          </p:nvSpPr>
          <p:spPr>
            <a:xfrm flipH="false" flipV="false" rot="0">
              <a:off x="0" y="0"/>
              <a:ext cx="3852509" cy="2357998"/>
            </a:xfrm>
            <a:custGeom>
              <a:avLst/>
              <a:gdLst/>
              <a:ahLst/>
              <a:cxnLst/>
              <a:rect r="r" b="b" t="t" l="l"/>
              <a:pathLst>
                <a:path h="2357998" w="3852509">
                  <a:moveTo>
                    <a:pt x="0" y="0"/>
                  </a:moveTo>
                  <a:lnTo>
                    <a:pt x="3852509" y="0"/>
                  </a:lnTo>
                  <a:lnTo>
                    <a:pt x="3852509" y="2357998"/>
                  </a:lnTo>
                  <a:lnTo>
                    <a:pt x="0" y="2357998"/>
                  </a:lnTo>
                  <a:close/>
                </a:path>
              </a:pathLst>
            </a:custGeom>
            <a:solidFill>
              <a:srgbClr val="F5F5F5"/>
            </a:solidFill>
            <a:ln w="38100" cap="sq">
              <a:solidFill>
                <a:srgbClr val="202354"/>
              </a:solidFill>
              <a:prstDash val="solid"/>
              <a:miter/>
            </a:ln>
          </p:spPr>
        </p:sp>
        <p:sp>
          <p:nvSpPr>
            <p:cNvPr name="TextBox 5" id="5"/>
            <p:cNvSpPr txBox="true"/>
            <p:nvPr/>
          </p:nvSpPr>
          <p:spPr>
            <a:xfrm>
              <a:off x="0" y="19050"/>
              <a:ext cx="3852509" cy="2338948"/>
            </a:xfrm>
            <a:prstGeom prst="rect">
              <a:avLst/>
            </a:prstGeom>
          </p:spPr>
          <p:txBody>
            <a:bodyPr anchor="ctr" rtlCol="false" tIns="50800" lIns="50800" bIns="50800" rIns="50800"/>
            <a:lstStyle/>
            <a:p>
              <a:pPr algn="ctr">
                <a:lnSpc>
                  <a:spcPts val="1869"/>
                </a:lnSpc>
              </a:pPr>
            </a:p>
          </p:txBody>
        </p:sp>
      </p:grpSp>
      <p:sp>
        <p:nvSpPr>
          <p:cNvPr name="Freeform 6" id="6"/>
          <p:cNvSpPr/>
          <p:nvPr/>
        </p:nvSpPr>
        <p:spPr>
          <a:xfrm flipH="false" flipV="false" rot="0">
            <a:off x="1239383" y="2152276"/>
            <a:ext cx="11003965" cy="6286800"/>
          </a:xfrm>
          <a:custGeom>
            <a:avLst/>
            <a:gdLst/>
            <a:ahLst/>
            <a:cxnLst/>
            <a:rect r="r" b="b" t="t" l="l"/>
            <a:pathLst>
              <a:path h="6286800" w="11003965">
                <a:moveTo>
                  <a:pt x="0" y="0"/>
                </a:moveTo>
                <a:lnTo>
                  <a:pt x="11003965" y="0"/>
                </a:lnTo>
                <a:lnTo>
                  <a:pt x="11003965" y="6286800"/>
                </a:lnTo>
                <a:lnTo>
                  <a:pt x="0" y="6286800"/>
                </a:lnTo>
                <a:lnTo>
                  <a:pt x="0" y="0"/>
                </a:lnTo>
                <a:close/>
              </a:path>
            </a:pathLst>
          </a:custGeom>
          <a:blipFill>
            <a:blip r:embed="rId4"/>
            <a:stretch>
              <a:fillRect l="0" t="0" r="0" b="0"/>
            </a:stretch>
          </a:blipFill>
        </p:spPr>
      </p:sp>
      <p:sp>
        <p:nvSpPr>
          <p:cNvPr name="TextBox 7" id="7"/>
          <p:cNvSpPr txBox="true"/>
          <p:nvPr/>
        </p:nvSpPr>
        <p:spPr>
          <a:xfrm rot="0">
            <a:off x="1479387" y="1379967"/>
            <a:ext cx="10444167" cy="595265"/>
          </a:xfrm>
          <a:prstGeom prst="rect">
            <a:avLst/>
          </a:prstGeom>
        </p:spPr>
        <p:txBody>
          <a:bodyPr anchor="t" rtlCol="false" tIns="0" lIns="0" bIns="0" rIns="0">
            <a:spAutoFit/>
          </a:bodyPr>
          <a:lstStyle/>
          <a:p>
            <a:pPr algn="ctr" marL="0" indent="0" lvl="0">
              <a:lnSpc>
                <a:spcPts val="4890"/>
              </a:lnSpc>
              <a:spcBef>
                <a:spcPct val="0"/>
              </a:spcBef>
            </a:pPr>
            <a:r>
              <a:rPr lang="en-US" sz="3543" spc="99">
                <a:solidFill>
                  <a:srgbClr val="010101"/>
                </a:solidFill>
                <a:latin typeface="Open Sauce"/>
              </a:rPr>
              <a:t>EXPLORATORY ANALYSIS</a:t>
            </a:r>
          </a:p>
        </p:txBody>
      </p:sp>
      <p:sp>
        <p:nvSpPr>
          <p:cNvPr name="TextBox 8" id="8"/>
          <p:cNvSpPr txBox="true"/>
          <p:nvPr/>
        </p:nvSpPr>
        <p:spPr>
          <a:xfrm rot="0">
            <a:off x="1799181" y="8935092"/>
            <a:ext cx="10444167" cy="1559052"/>
          </a:xfrm>
          <a:prstGeom prst="rect">
            <a:avLst/>
          </a:prstGeom>
        </p:spPr>
        <p:txBody>
          <a:bodyPr anchor="t" rtlCol="false" tIns="0" lIns="0" bIns="0" rIns="0">
            <a:spAutoFit/>
          </a:bodyPr>
          <a:lstStyle/>
          <a:p>
            <a:pPr algn="l" marL="388620" indent="-194310" lvl="1">
              <a:lnSpc>
                <a:spcPts val="2483"/>
              </a:lnSpc>
              <a:buAutoNum type="arabicPeriod" startAt="1"/>
            </a:pPr>
            <a:r>
              <a:rPr lang="en-US" sz="1800" spc="50">
                <a:solidFill>
                  <a:srgbClr val="010101"/>
                </a:solidFill>
                <a:latin typeface="Open Sauce"/>
              </a:rPr>
              <a:t>WHAT IS TOTAL APPROVED BUDGET IN EACH STATE</a:t>
            </a:r>
          </a:p>
          <a:p>
            <a:pPr algn="l" marL="388620" indent="-194310" lvl="1">
              <a:lnSpc>
                <a:spcPts val="2483"/>
              </a:lnSpc>
              <a:buAutoNum type="arabicPeriod" startAt="1"/>
            </a:pPr>
            <a:r>
              <a:rPr lang="en-US" sz="1800" spc="50">
                <a:solidFill>
                  <a:srgbClr val="010101"/>
                </a:solidFill>
                <a:latin typeface="Open Sauce"/>
              </a:rPr>
              <a:t>Out of total workers how many are SC &amp; ST</a:t>
            </a:r>
          </a:p>
          <a:p>
            <a:pPr algn="l" marL="388620" indent="-194310" lvl="1">
              <a:lnSpc>
                <a:spcPts val="2483"/>
              </a:lnSpc>
              <a:buAutoNum type="arabicPeriod" startAt="1"/>
            </a:pPr>
            <a:r>
              <a:rPr lang="en-US" sz="1800" spc="50">
                <a:solidFill>
                  <a:srgbClr val="010101"/>
                </a:solidFill>
                <a:latin typeface="Open Sauce"/>
              </a:rPr>
              <a:t>Out of total persondays how many are Women, SC &amp; ST.</a:t>
            </a:r>
          </a:p>
          <a:p>
            <a:pPr algn="l" marL="388620" indent="-194310" lvl="1">
              <a:lnSpc>
                <a:spcPts val="2483"/>
              </a:lnSpc>
              <a:buAutoNum type="arabicPeriod" startAt="1"/>
            </a:pPr>
            <a:r>
              <a:rPr lang="en-US" sz="1800" spc="50">
                <a:solidFill>
                  <a:srgbClr val="010101"/>
                </a:solidFill>
                <a:latin typeface="Open Sauce"/>
              </a:rPr>
              <a:t>Total household worked completed 100 days of wages in each state.</a:t>
            </a:r>
          </a:p>
          <a:p>
            <a:pPr algn="l">
              <a:lnSpc>
                <a:spcPts val="2483"/>
              </a:lnSpc>
            </a:pP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2923865">
            <a:off x="10983650" y="-1054053"/>
            <a:ext cx="15802157" cy="9423832"/>
          </a:xfrm>
          <a:custGeom>
            <a:avLst/>
            <a:gdLst/>
            <a:ahLst/>
            <a:cxnLst/>
            <a:rect r="r" b="b" t="t" l="l"/>
            <a:pathLst>
              <a:path h="9423832" w="15802157">
                <a:moveTo>
                  <a:pt x="0" y="0"/>
                </a:moveTo>
                <a:lnTo>
                  <a:pt x="15802158" y="0"/>
                </a:lnTo>
                <a:lnTo>
                  <a:pt x="15802158" y="9423832"/>
                </a:lnTo>
                <a:lnTo>
                  <a:pt x="0" y="9423832"/>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03337" y="1333975"/>
            <a:ext cx="14627497" cy="8953025"/>
            <a:chOff x="0" y="0"/>
            <a:chExt cx="3852509" cy="2357998"/>
          </a:xfrm>
        </p:grpSpPr>
        <p:sp>
          <p:nvSpPr>
            <p:cNvPr name="Freeform 4" id="4"/>
            <p:cNvSpPr/>
            <p:nvPr/>
          </p:nvSpPr>
          <p:spPr>
            <a:xfrm flipH="false" flipV="false" rot="0">
              <a:off x="0" y="0"/>
              <a:ext cx="3852509" cy="2357998"/>
            </a:xfrm>
            <a:custGeom>
              <a:avLst/>
              <a:gdLst/>
              <a:ahLst/>
              <a:cxnLst/>
              <a:rect r="r" b="b" t="t" l="l"/>
              <a:pathLst>
                <a:path h="2357998" w="3852509">
                  <a:moveTo>
                    <a:pt x="0" y="0"/>
                  </a:moveTo>
                  <a:lnTo>
                    <a:pt x="3852509" y="0"/>
                  </a:lnTo>
                  <a:lnTo>
                    <a:pt x="3852509" y="2357998"/>
                  </a:lnTo>
                  <a:lnTo>
                    <a:pt x="0" y="2357998"/>
                  </a:lnTo>
                  <a:close/>
                </a:path>
              </a:pathLst>
            </a:custGeom>
            <a:solidFill>
              <a:srgbClr val="F5F5F5"/>
            </a:solidFill>
            <a:ln w="38100" cap="sq">
              <a:solidFill>
                <a:srgbClr val="202354"/>
              </a:solidFill>
              <a:prstDash val="solid"/>
              <a:miter/>
            </a:ln>
          </p:spPr>
        </p:sp>
        <p:sp>
          <p:nvSpPr>
            <p:cNvPr name="TextBox 5" id="5"/>
            <p:cNvSpPr txBox="true"/>
            <p:nvPr/>
          </p:nvSpPr>
          <p:spPr>
            <a:xfrm>
              <a:off x="0" y="19050"/>
              <a:ext cx="3852509" cy="2338948"/>
            </a:xfrm>
            <a:prstGeom prst="rect">
              <a:avLst/>
            </a:prstGeom>
          </p:spPr>
          <p:txBody>
            <a:bodyPr anchor="ctr" rtlCol="false" tIns="50800" lIns="50800" bIns="50800" rIns="50800"/>
            <a:lstStyle/>
            <a:p>
              <a:pPr algn="ctr">
                <a:lnSpc>
                  <a:spcPts val="1869"/>
                </a:lnSpc>
              </a:pPr>
            </a:p>
          </p:txBody>
        </p:sp>
      </p:grpSp>
      <p:sp>
        <p:nvSpPr>
          <p:cNvPr name="Freeform 6" id="6"/>
          <p:cNvSpPr/>
          <p:nvPr/>
        </p:nvSpPr>
        <p:spPr>
          <a:xfrm flipH="false" flipV="false" rot="0">
            <a:off x="1799181" y="2200974"/>
            <a:ext cx="10684754" cy="6098099"/>
          </a:xfrm>
          <a:custGeom>
            <a:avLst/>
            <a:gdLst/>
            <a:ahLst/>
            <a:cxnLst/>
            <a:rect r="r" b="b" t="t" l="l"/>
            <a:pathLst>
              <a:path h="6098099" w="10684754">
                <a:moveTo>
                  <a:pt x="0" y="0"/>
                </a:moveTo>
                <a:lnTo>
                  <a:pt x="10684754" y="0"/>
                </a:lnTo>
                <a:lnTo>
                  <a:pt x="10684754" y="6098099"/>
                </a:lnTo>
                <a:lnTo>
                  <a:pt x="0" y="6098099"/>
                </a:lnTo>
                <a:lnTo>
                  <a:pt x="0" y="0"/>
                </a:lnTo>
                <a:close/>
              </a:path>
            </a:pathLst>
          </a:custGeom>
          <a:blipFill>
            <a:blip r:embed="rId4"/>
            <a:stretch>
              <a:fillRect l="-2136" t="-1996" r="-712" b="-1247"/>
            </a:stretch>
          </a:blipFill>
        </p:spPr>
      </p:sp>
      <p:sp>
        <p:nvSpPr>
          <p:cNvPr name="TextBox 7" id="7"/>
          <p:cNvSpPr txBox="true"/>
          <p:nvPr/>
        </p:nvSpPr>
        <p:spPr>
          <a:xfrm rot="0">
            <a:off x="1479387" y="1379967"/>
            <a:ext cx="10444167" cy="595265"/>
          </a:xfrm>
          <a:prstGeom prst="rect">
            <a:avLst/>
          </a:prstGeom>
        </p:spPr>
        <p:txBody>
          <a:bodyPr anchor="t" rtlCol="false" tIns="0" lIns="0" bIns="0" rIns="0">
            <a:spAutoFit/>
          </a:bodyPr>
          <a:lstStyle/>
          <a:p>
            <a:pPr algn="ctr" marL="0" indent="0" lvl="0">
              <a:lnSpc>
                <a:spcPts val="4890"/>
              </a:lnSpc>
              <a:spcBef>
                <a:spcPct val="0"/>
              </a:spcBef>
            </a:pPr>
            <a:r>
              <a:rPr lang="en-US" sz="3543" spc="99">
                <a:solidFill>
                  <a:srgbClr val="010101"/>
                </a:solidFill>
                <a:latin typeface="Open Sauce"/>
              </a:rPr>
              <a:t>EXPLORATORY ANALYSIS</a:t>
            </a:r>
          </a:p>
        </p:txBody>
      </p:sp>
      <p:sp>
        <p:nvSpPr>
          <p:cNvPr name="TextBox 8" id="8"/>
          <p:cNvSpPr txBox="true"/>
          <p:nvPr/>
        </p:nvSpPr>
        <p:spPr>
          <a:xfrm rot="0">
            <a:off x="1799181" y="8935092"/>
            <a:ext cx="10684754" cy="1594307"/>
          </a:xfrm>
          <a:prstGeom prst="rect">
            <a:avLst/>
          </a:prstGeom>
        </p:spPr>
        <p:txBody>
          <a:bodyPr anchor="t" rtlCol="false" tIns="0" lIns="0" bIns="0" rIns="0">
            <a:spAutoFit/>
          </a:bodyPr>
          <a:lstStyle/>
          <a:p>
            <a:pPr algn="l" marL="397572" indent="-198786" lvl="1">
              <a:lnSpc>
                <a:spcPts val="2541"/>
              </a:lnSpc>
              <a:buAutoNum type="arabicPeriod" startAt="1"/>
            </a:pPr>
            <a:r>
              <a:rPr lang="en-US" sz="1841" spc="51">
                <a:solidFill>
                  <a:srgbClr val="010101"/>
                </a:solidFill>
                <a:latin typeface="Open Sauce"/>
              </a:rPr>
              <a:t>HOW MUCH WORK IS COMPLETED &amp; ONGOING OUT OF TOTAL WORK</a:t>
            </a:r>
          </a:p>
          <a:p>
            <a:pPr algn="l" marL="397572" indent="-198786" lvl="1">
              <a:lnSpc>
                <a:spcPts val="2541"/>
              </a:lnSpc>
              <a:buAutoNum type="arabicPeriod" startAt="1"/>
            </a:pPr>
            <a:r>
              <a:rPr lang="en-US" sz="1841" spc="51">
                <a:solidFill>
                  <a:srgbClr val="010101"/>
                </a:solidFill>
                <a:latin typeface="Open Sauce"/>
              </a:rPr>
              <a:t>Out of total job cards issued how many are active as per district</a:t>
            </a:r>
          </a:p>
          <a:p>
            <a:pPr algn="l" marL="397572" indent="-198786" lvl="1">
              <a:lnSpc>
                <a:spcPts val="2541"/>
              </a:lnSpc>
              <a:buAutoNum type="arabicPeriod" startAt="1"/>
            </a:pPr>
            <a:r>
              <a:rPr lang="en-US" sz="1841" spc="51">
                <a:solidFill>
                  <a:srgbClr val="010101"/>
                </a:solidFill>
                <a:latin typeface="Open Sauce"/>
              </a:rPr>
              <a:t>Percentage of works and expenses</a:t>
            </a:r>
          </a:p>
          <a:p>
            <a:pPr algn="l" marL="397572" indent="-198786" lvl="1">
              <a:lnSpc>
                <a:spcPts val="2541"/>
              </a:lnSpc>
              <a:buAutoNum type="arabicPeriod" startAt="1"/>
            </a:pPr>
            <a:r>
              <a:rPr lang="en-US" sz="1841" spc="51">
                <a:solidFill>
                  <a:srgbClr val="010101"/>
                </a:solidFill>
                <a:latin typeface="Open Sauce"/>
              </a:rPr>
              <a:t>How total expense is allocated </a:t>
            </a:r>
          </a:p>
          <a:p>
            <a:pPr algn="l">
              <a:lnSpc>
                <a:spcPts val="2541"/>
              </a:lnSpc>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5F5F5"/>
        </a:solidFill>
      </p:bgPr>
    </p:bg>
    <p:spTree>
      <p:nvGrpSpPr>
        <p:cNvPr id="1" name=""/>
        <p:cNvGrpSpPr/>
        <p:nvPr/>
      </p:nvGrpSpPr>
      <p:grpSpPr>
        <a:xfrm>
          <a:off x="0" y="0"/>
          <a:ext cx="0" cy="0"/>
          <a:chOff x="0" y="0"/>
          <a:chExt cx="0" cy="0"/>
        </a:xfrm>
      </p:grpSpPr>
      <p:sp>
        <p:nvSpPr>
          <p:cNvPr name="Freeform 2" id="2"/>
          <p:cNvSpPr/>
          <p:nvPr/>
        </p:nvSpPr>
        <p:spPr>
          <a:xfrm flipH="false" flipV="false" rot="5844744">
            <a:off x="-7837509" y="844440"/>
            <a:ext cx="13037396" cy="7775029"/>
          </a:xfrm>
          <a:custGeom>
            <a:avLst/>
            <a:gdLst/>
            <a:ahLst/>
            <a:cxnLst/>
            <a:rect r="r" b="b" t="t" l="l"/>
            <a:pathLst>
              <a:path h="7775029" w="13037396">
                <a:moveTo>
                  <a:pt x="0" y="0"/>
                </a:moveTo>
                <a:lnTo>
                  <a:pt x="13037395" y="0"/>
                </a:lnTo>
                <a:lnTo>
                  <a:pt x="13037395" y="7775029"/>
                </a:lnTo>
                <a:lnTo>
                  <a:pt x="0" y="7775029"/>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a:grpSpLocks noChangeAspect="true"/>
          </p:cNvGrpSpPr>
          <p:nvPr/>
        </p:nvGrpSpPr>
        <p:grpSpPr>
          <a:xfrm rot="0">
            <a:off x="9997088" y="-628312"/>
            <a:ext cx="8570811" cy="11543623"/>
            <a:chOff x="0" y="0"/>
            <a:chExt cx="3632200" cy="4892040"/>
          </a:xfrm>
        </p:grpSpPr>
        <p:sp>
          <p:nvSpPr>
            <p:cNvPr name="Freeform 4" id="4"/>
            <p:cNvSpPr/>
            <p:nvPr/>
          </p:nvSpPr>
          <p:spPr>
            <a:xfrm flipH="false" flipV="false" rot="0">
              <a:off x="15240" y="15240"/>
              <a:ext cx="3600450" cy="4860290"/>
            </a:xfrm>
            <a:custGeom>
              <a:avLst/>
              <a:gdLst/>
              <a:ahLst/>
              <a:cxnLst/>
              <a:rect r="r" b="b" t="t" l="l"/>
              <a:pathLst>
                <a:path h="4860290" w="3600450">
                  <a:moveTo>
                    <a:pt x="0" y="0"/>
                  </a:moveTo>
                  <a:lnTo>
                    <a:pt x="3600450" y="0"/>
                  </a:lnTo>
                  <a:lnTo>
                    <a:pt x="3600450" y="4860290"/>
                  </a:lnTo>
                  <a:lnTo>
                    <a:pt x="0" y="4860290"/>
                  </a:lnTo>
                  <a:close/>
                </a:path>
              </a:pathLst>
            </a:custGeom>
            <a:blipFill>
              <a:blip r:embed="rId4"/>
              <a:stretch>
                <a:fillRect l="-51243" t="0" r="-51243" b="0"/>
              </a:stretch>
            </a:blipFill>
          </p:spPr>
        </p:sp>
        <p:sp>
          <p:nvSpPr>
            <p:cNvPr name="Freeform 5" id="5"/>
            <p:cNvSpPr/>
            <p:nvPr/>
          </p:nvSpPr>
          <p:spPr>
            <a:xfrm flipH="false" flipV="false" rot="0">
              <a:off x="0" y="0"/>
              <a:ext cx="3632200" cy="4892040"/>
            </a:xfrm>
            <a:custGeom>
              <a:avLst/>
              <a:gdLst/>
              <a:ahLst/>
              <a:cxnLst/>
              <a:rect r="r" b="b" t="t" l="l"/>
              <a:pathLst>
                <a:path h="4892040" w="3632200">
                  <a:moveTo>
                    <a:pt x="3632200" y="4892040"/>
                  </a:moveTo>
                  <a:lnTo>
                    <a:pt x="0" y="4892040"/>
                  </a:lnTo>
                  <a:lnTo>
                    <a:pt x="0" y="0"/>
                  </a:lnTo>
                  <a:lnTo>
                    <a:pt x="3632200" y="0"/>
                  </a:lnTo>
                  <a:lnTo>
                    <a:pt x="3632200" y="4892040"/>
                  </a:lnTo>
                  <a:close/>
                  <a:moveTo>
                    <a:pt x="31750" y="4860290"/>
                  </a:moveTo>
                  <a:lnTo>
                    <a:pt x="3600450" y="4860290"/>
                  </a:lnTo>
                  <a:lnTo>
                    <a:pt x="3600450" y="31750"/>
                  </a:lnTo>
                  <a:lnTo>
                    <a:pt x="31750" y="31750"/>
                  </a:lnTo>
                  <a:lnTo>
                    <a:pt x="31750" y="4860290"/>
                  </a:lnTo>
                  <a:close/>
                </a:path>
              </a:pathLst>
            </a:custGeom>
            <a:solidFill>
              <a:srgbClr val="F5F5F5"/>
            </a:solidFill>
          </p:spPr>
        </p:sp>
      </p:grpSp>
      <p:sp>
        <p:nvSpPr>
          <p:cNvPr name="TextBox 6" id="6"/>
          <p:cNvSpPr txBox="true"/>
          <p:nvPr/>
        </p:nvSpPr>
        <p:spPr>
          <a:xfrm rot="0">
            <a:off x="2390865" y="5151055"/>
            <a:ext cx="5870874" cy="4976505"/>
          </a:xfrm>
          <a:prstGeom prst="rect">
            <a:avLst/>
          </a:prstGeom>
        </p:spPr>
        <p:txBody>
          <a:bodyPr anchor="t" rtlCol="false" tIns="0" lIns="0" bIns="0" rIns="0">
            <a:spAutoFit/>
          </a:bodyPr>
          <a:lstStyle/>
          <a:p>
            <a:pPr algn="l" marL="391753" indent="-195877" lvl="1">
              <a:lnSpc>
                <a:spcPts val="2667"/>
              </a:lnSpc>
              <a:buFont typeface="Arial"/>
              <a:buChar char="•"/>
            </a:pPr>
            <a:r>
              <a:rPr lang="en-US" sz="1814">
                <a:solidFill>
                  <a:srgbClr val="000000"/>
                </a:solidFill>
                <a:latin typeface="Open Sauce Light"/>
              </a:rPr>
              <a:t>No or Low budget is approved in states like Ladakh, West Bengal, Goa, etc.</a:t>
            </a:r>
          </a:p>
          <a:p>
            <a:pPr algn="l" marL="391753" indent="-195877" lvl="1">
              <a:lnSpc>
                <a:spcPts val="2667"/>
              </a:lnSpc>
              <a:buFont typeface="Arial"/>
              <a:buChar char="•"/>
            </a:pPr>
            <a:r>
              <a:rPr lang="en-US" sz="1814">
                <a:solidFill>
                  <a:srgbClr val="000000"/>
                </a:solidFill>
                <a:latin typeface="Open Sauce Light"/>
              </a:rPr>
              <a:t>Out of total active workers SC workers are comparatively high than ST workers  which creates a  caste discrimination</a:t>
            </a:r>
          </a:p>
          <a:p>
            <a:pPr algn="l" marL="391753" indent="-195877" lvl="1">
              <a:lnSpc>
                <a:spcPts val="2667"/>
              </a:lnSpc>
              <a:buFont typeface="Arial"/>
              <a:buChar char="•"/>
            </a:pPr>
            <a:r>
              <a:rPr lang="en-US" sz="1814">
                <a:solidFill>
                  <a:srgbClr val="000000"/>
                </a:solidFill>
                <a:latin typeface="Open Sauce Light"/>
              </a:rPr>
              <a:t>There is a huge gap seen between ongoing work and completed work which means a lot of work is still pending</a:t>
            </a:r>
          </a:p>
          <a:p>
            <a:pPr algn="l" marL="391753" indent="-195877" lvl="1">
              <a:lnSpc>
                <a:spcPts val="2667"/>
              </a:lnSpc>
              <a:buFont typeface="Arial"/>
              <a:buChar char="•"/>
            </a:pPr>
            <a:r>
              <a:rPr lang="en-US" sz="1814">
                <a:solidFill>
                  <a:srgbClr val="000000"/>
                </a:solidFill>
                <a:latin typeface="Open Sauce Light"/>
              </a:rPr>
              <a:t>Number of active job cards are comparatively low than number of cards issued in each district.</a:t>
            </a:r>
          </a:p>
          <a:p>
            <a:pPr algn="l" marL="391753" indent="-195877" lvl="1">
              <a:lnSpc>
                <a:spcPts val="2667"/>
              </a:lnSpc>
              <a:buFont typeface="Arial"/>
              <a:buChar char="•"/>
            </a:pPr>
            <a:r>
              <a:rPr lang="en-US" sz="1814">
                <a:solidFill>
                  <a:srgbClr val="000000"/>
                </a:solidFill>
                <a:latin typeface="Open Sauce Light"/>
              </a:rPr>
              <a:t>The state where highest budget were assigned didn't complete the total number of household completed 100 day wage employment . </a:t>
            </a:r>
          </a:p>
          <a:p>
            <a:pPr algn="l">
              <a:lnSpc>
                <a:spcPts val="2667"/>
              </a:lnSpc>
            </a:pPr>
          </a:p>
          <a:p>
            <a:pPr algn="l">
              <a:lnSpc>
                <a:spcPts val="2667"/>
              </a:lnSpc>
            </a:pPr>
          </a:p>
        </p:txBody>
      </p:sp>
      <p:sp>
        <p:nvSpPr>
          <p:cNvPr name="AutoShape 7" id="7"/>
          <p:cNvSpPr/>
          <p:nvPr/>
        </p:nvSpPr>
        <p:spPr>
          <a:xfrm flipH="true" flipV="true">
            <a:off x="2390865" y="4846255"/>
            <a:ext cx="6160724" cy="0"/>
          </a:xfrm>
          <a:prstGeom prst="line">
            <a:avLst/>
          </a:prstGeom>
          <a:ln cap="flat" w="76200">
            <a:solidFill>
              <a:srgbClr val="C23A97"/>
            </a:solidFill>
            <a:prstDash val="solid"/>
            <a:headEnd type="none" len="sm" w="sm"/>
            <a:tailEnd type="none" len="sm" w="sm"/>
          </a:ln>
        </p:spPr>
      </p:sp>
      <p:sp>
        <p:nvSpPr>
          <p:cNvPr name="TextBox 8" id="8"/>
          <p:cNvSpPr txBox="true"/>
          <p:nvPr/>
        </p:nvSpPr>
        <p:spPr>
          <a:xfrm rot="0">
            <a:off x="2390865" y="2849838"/>
            <a:ext cx="6530983" cy="574675"/>
          </a:xfrm>
          <a:prstGeom prst="rect">
            <a:avLst/>
          </a:prstGeom>
        </p:spPr>
        <p:txBody>
          <a:bodyPr anchor="t" rtlCol="false" tIns="0" lIns="0" bIns="0" rIns="0">
            <a:spAutoFit/>
          </a:bodyPr>
          <a:lstStyle/>
          <a:p>
            <a:pPr algn="l">
              <a:lnSpc>
                <a:spcPts val="4400"/>
              </a:lnSpc>
            </a:pPr>
            <a:r>
              <a:rPr lang="en-US" sz="4000" spc="128">
                <a:solidFill>
                  <a:srgbClr val="000000"/>
                </a:solidFill>
                <a:latin typeface="Days"/>
              </a:rPr>
              <a:t>Area of </a:t>
            </a:r>
          </a:p>
        </p:txBody>
      </p:sp>
      <p:sp>
        <p:nvSpPr>
          <p:cNvPr name="TextBox 9" id="9"/>
          <p:cNvSpPr txBox="true"/>
          <p:nvPr/>
        </p:nvSpPr>
        <p:spPr>
          <a:xfrm rot="0">
            <a:off x="2390865" y="3788673"/>
            <a:ext cx="6753135" cy="732792"/>
          </a:xfrm>
          <a:prstGeom prst="rect">
            <a:avLst/>
          </a:prstGeom>
        </p:spPr>
        <p:txBody>
          <a:bodyPr anchor="t" rtlCol="false" tIns="0" lIns="0" bIns="0" rIns="0">
            <a:spAutoFit/>
          </a:bodyPr>
          <a:lstStyle/>
          <a:p>
            <a:pPr algn="l">
              <a:lnSpc>
                <a:spcPts val="5720"/>
              </a:lnSpc>
            </a:pPr>
            <a:r>
              <a:rPr lang="en-US" sz="5200" spc="806">
                <a:solidFill>
                  <a:srgbClr val="000000"/>
                </a:solidFill>
                <a:latin typeface="Open Sauce Medium"/>
              </a:rPr>
              <a:t>IMPROVEMENTS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DAGIaPnKIXc</dc:identifier>
  <dcterms:modified xsi:type="dcterms:W3CDTF">2011-08-01T06:04:30Z</dcterms:modified>
  <cp:revision>1</cp:revision>
  <dc:title>Blue and Pink Professional Business Strategy Presentation</dc:title>
</cp:coreProperties>
</file>

<file path=docProps/thumbnail.jpeg>
</file>